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7"/>
  </p:notesMasterIdLst>
  <p:sldIdLst>
    <p:sldId id="256" r:id="rId2"/>
    <p:sldId id="258" r:id="rId3"/>
    <p:sldId id="259" r:id="rId4"/>
    <p:sldId id="261" r:id="rId5"/>
    <p:sldId id="278" r:id="rId6"/>
    <p:sldId id="280" r:id="rId7"/>
    <p:sldId id="283" r:id="rId8"/>
    <p:sldId id="284" r:id="rId9"/>
    <p:sldId id="285" r:id="rId10"/>
    <p:sldId id="274" r:id="rId11"/>
    <p:sldId id="281" r:id="rId12"/>
    <p:sldId id="287" r:id="rId13"/>
    <p:sldId id="286" r:id="rId14"/>
    <p:sldId id="282" r:id="rId15"/>
    <p:sldId id="28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Lopez Leiva" initials="CLL" lastIdx="2" clrIdx="0">
    <p:extLst>
      <p:ext uri="{19B8F6BF-5375-455C-9EA6-DF929625EA0E}">
        <p15:presenceInfo xmlns:p15="http://schemas.microsoft.com/office/powerpoint/2012/main" userId="0de32e1d-1c04-4a1a-bd58-37ee805e2a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92"/>
    <p:restoredTop sz="93156"/>
  </p:normalViewPr>
  <p:slideViewPr>
    <p:cSldViewPr snapToGrid="0" snapToObjects="1">
      <p:cViewPr varScale="1">
        <p:scale>
          <a:sx n="78" d="100"/>
          <a:sy n="78" d="100"/>
        </p:scale>
        <p:origin x="6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1-26T10:19:59.113" idx="1">
    <p:pos x="1954" y="2109"/>
    <p:text>Video</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1-26T10:19:59.113" idx="1">
    <p:pos x="1954" y="2109"/>
    <p:text>Video</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F88A-8A99-E24E-A6E6-7FD7EC0CD37F}" type="datetimeFigureOut">
              <a:rPr lang="en-US" smtClean="0"/>
              <a:t>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B43C0-C5C1-6741-993C-1565D6488D8B}" type="slidenum">
              <a:rPr lang="en-US" smtClean="0"/>
              <a:t>‹#›</a:t>
            </a:fld>
            <a:endParaRPr lang="en-US"/>
          </a:p>
        </p:txBody>
      </p:sp>
    </p:spTree>
    <p:extLst>
      <p:ext uri="{BB962C8B-B14F-4D97-AF65-F5344CB8AC3E}">
        <p14:creationId xmlns:p14="http://schemas.microsoft.com/office/powerpoint/2010/main" val="50215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5</a:t>
            </a:fld>
            <a:endParaRPr lang="en-US"/>
          </a:p>
        </p:txBody>
      </p:sp>
    </p:spTree>
    <p:extLst>
      <p:ext uri="{BB962C8B-B14F-4D97-AF65-F5344CB8AC3E}">
        <p14:creationId xmlns:p14="http://schemas.microsoft.com/office/powerpoint/2010/main" val="68980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14</a:t>
            </a:fld>
            <a:endParaRPr lang="en-US"/>
          </a:p>
        </p:txBody>
      </p:sp>
    </p:spTree>
    <p:extLst>
      <p:ext uri="{BB962C8B-B14F-4D97-AF65-F5344CB8AC3E}">
        <p14:creationId xmlns:p14="http://schemas.microsoft.com/office/powerpoint/2010/main" val="139478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15</a:t>
            </a:fld>
            <a:endParaRPr lang="en-US"/>
          </a:p>
        </p:txBody>
      </p:sp>
    </p:spTree>
    <p:extLst>
      <p:ext uri="{BB962C8B-B14F-4D97-AF65-F5344CB8AC3E}">
        <p14:creationId xmlns:p14="http://schemas.microsoft.com/office/powerpoint/2010/main" val="418814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6</a:t>
            </a:fld>
            <a:endParaRPr lang="en-US"/>
          </a:p>
        </p:txBody>
      </p:sp>
    </p:spTree>
    <p:extLst>
      <p:ext uri="{BB962C8B-B14F-4D97-AF65-F5344CB8AC3E}">
        <p14:creationId xmlns:p14="http://schemas.microsoft.com/office/powerpoint/2010/main" val="189790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7</a:t>
            </a:fld>
            <a:endParaRPr lang="en-US"/>
          </a:p>
        </p:txBody>
      </p:sp>
    </p:spTree>
    <p:extLst>
      <p:ext uri="{BB962C8B-B14F-4D97-AF65-F5344CB8AC3E}">
        <p14:creationId xmlns:p14="http://schemas.microsoft.com/office/powerpoint/2010/main" val="3891707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8</a:t>
            </a:fld>
            <a:endParaRPr lang="en-US"/>
          </a:p>
        </p:txBody>
      </p:sp>
    </p:spTree>
    <p:extLst>
      <p:ext uri="{BB962C8B-B14F-4D97-AF65-F5344CB8AC3E}">
        <p14:creationId xmlns:p14="http://schemas.microsoft.com/office/powerpoint/2010/main" val="3170036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9</a:t>
            </a:fld>
            <a:endParaRPr lang="en-US"/>
          </a:p>
        </p:txBody>
      </p:sp>
    </p:spTree>
    <p:extLst>
      <p:ext uri="{BB962C8B-B14F-4D97-AF65-F5344CB8AC3E}">
        <p14:creationId xmlns:p14="http://schemas.microsoft.com/office/powerpoint/2010/main" val="121141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10</a:t>
            </a:fld>
            <a:endParaRPr lang="en-US"/>
          </a:p>
        </p:txBody>
      </p:sp>
    </p:spTree>
    <p:extLst>
      <p:ext uri="{BB962C8B-B14F-4D97-AF65-F5344CB8AC3E}">
        <p14:creationId xmlns:p14="http://schemas.microsoft.com/office/powerpoint/2010/main" val="88232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11</a:t>
            </a:fld>
            <a:endParaRPr lang="en-US"/>
          </a:p>
        </p:txBody>
      </p:sp>
    </p:spTree>
    <p:extLst>
      <p:ext uri="{BB962C8B-B14F-4D97-AF65-F5344CB8AC3E}">
        <p14:creationId xmlns:p14="http://schemas.microsoft.com/office/powerpoint/2010/main" val="97866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12</a:t>
            </a:fld>
            <a:endParaRPr lang="en-US"/>
          </a:p>
        </p:txBody>
      </p:sp>
    </p:spTree>
    <p:extLst>
      <p:ext uri="{BB962C8B-B14F-4D97-AF65-F5344CB8AC3E}">
        <p14:creationId xmlns:p14="http://schemas.microsoft.com/office/powerpoint/2010/main" val="420464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13</a:t>
            </a:fld>
            <a:endParaRPr lang="en-US"/>
          </a:p>
        </p:txBody>
      </p:sp>
    </p:spTree>
    <p:extLst>
      <p:ext uri="{BB962C8B-B14F-4D97-AF65-F5344CB8AC3E}">
        <p14:creationId xmlns:p14="http://schemas.microsoft.com/office/powerpoint/2010/main" val="61731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2/1/18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2/1/18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2/1/18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2/1/18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5.jpeg"/><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www.raspberrypi.org/documentation/linux/usage/commands.md" TargetMode="External"/><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www.raspberrypi.org/documentation/linux/" TargetMode="Externa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5" y="0"/>
            <a:ext cx="465429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0925" y="2255634"/>
            <a:ext cx="3374137" cy="851919"/>
          </a:xfrm>
          <a:prstGeom prst="rect">
            <a:avLst/>
          </a:prstGeom>
        </p:spPr>
      </p:pic>
      <p:sp>
        <p:nvSpPr>
          <p:cNvPr id="2" name="Title 1"/>
          <p:cNvSpPr>
            <a:spLocks noGrp="1"/>
          </p:cNvSpPr>
          <p:nvPr>
            <p:ph type="ctrTitle"/>
          </p:nvPr>
        </p:nvSpPr>
        <p:spPr>
          <a:xfrm>
            <a:off x="5458970" y="2386744"/>
            <a:ext cx="5928358" cy="1645920"/>
          </a:xfrm>
        </p:spPr>
        <p:txBody>
          <a:bodyPr>
            <a:normAutofit/>
          </a:bodyPr>
          <a:lstStyle/>
          <a:p>
            <a:r>
              <a:rPr lang="en-US" dirty="0"/>
              <a:t>AOLME Curriculum</a:t>
            </a:r>
            <a:br>
              <a:rPr lang="en-US" dirty="0"/>
            </a:br>
            <a:r>
              <a:rPr lang="en-US" sz="1600" dirty="0"/>
              <a:t>SESSION 1</a:t>
            </a:r>
          </a:p>
        </p:txBody>
      </p:sp>
      <p:sp>
        <p:nvSpPr>
          <p:cNvPr id="6" name="Rectangle 115"/>
          <p:cNvSpPr>
            <a:spLocks noChangeArrowheads="1"/>
          </p:cNvSpPr>
          <p:nvPr/>
        </p:nvSpPr>
        <p:spPr bwMode="auto">
          <a:xfrm>
            <a:off x="4635142" y="6487072"/>
            <a:ext cx="75336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Tree>
    <p:extLst>
      <p:ext uri="{BB962C8B-B14F-4D97-AF65-F5344CB8AC3E}">
        <p14:creationId xmlns:p14="http://schemas.microsoft.com/office/powerpoint/2010/main" val="131098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2C6D0BB-79FF-4043-BDF1-3C2297579273}"/>
              </a:ext>
            </a:extLst>
          </p:cNvPr>
          <p:cNvSpPr txBox="1"/>
          <p:nvPr/>
        </p:nvSpPr>
        <p:spPr>
          <a:xfrm>
            <a:off x="538791" y="1112929"/>
            <a:ext cx="2567266" cy="279604"/>
          </a:xfrm>
          <a:prstGeom prst="rect">
            <a:avLst/>
          </a:prstGeom>
          <a:solidFill>
            <a:schemeClr val="accent1">
              <a:lumMod val="40000"/>
              <a:lumOff val="60000"/>
            </a:schemeClr>
          </a:solidFill>
          <a:ln>
            <a:solidFill>
              <a:schemeClr val="accent1"/>
            </a:solidFill>
          </a:ln>
        </p:spPr>
        <p:txBody>
          <a:bodyPr wrap="square" rtlCol="0">
            <a:spAutoFit/>
          </a:bodyPr>
          <a:lstStyle/>
          <a:p>
            <a:r>
              <a:rPr lang="en-US" sz="1200" dirty="0"/>
              <a:t>Think of another example of data flow</a:t>
            </a:r>
          </a:p>
        </p:txBody>
      </p:sp>
      <p:pic>
        <p:nvPicPr>
          <p:cNvPr id="60" name="Picture 59" descr="C:\Users\Jessica\Downloads\parts.png">
            <a:extLst>
              <a:ext uri="{FF2B5EF4-FFF2-40B4-BE49-F238E27FC236}">
                <a16:creationId xmlns:a16="http://schemas.microsoft.com/office/drawing/2014/main" id="{D337A1E2-4FAF-C54B-A98A-249C8943B3DA}"/>
              </a:ext>
            </a:extLst>
          </p:cNvPr>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093" t="13597" r="7463" b="21926"/>
          <a:stretch/>
        </p:blipFill>
        <p:spPr bwMode="auto">
          <a:xfrm>
            <a:off x="14512" y="1115654"/>
            <a:ext cx="6052584" cy="2754931"/>
          </a:xfrm>
          <a:prstGeom prst="rect">
            <a:avLst/>
          </a:prstGeom>
          <a:noFill/>
          <a:ln>
            <a:noFill/>
          </a:ln>
          <a:extLst>
            <a:ext uri="{53640926-AAD7-44D8-BBD7-CCE9431645EC}">
              <a14:shadowObscured xmlns:a14="http://schemas.microsoft.com/office/drawing/2010/main"/>
            </a:ext>
          </a:extLst>
        </p:spPr>
      </p:pic>
      <p:grpSp>
        <p:nvGrpSpPr>
          <p:cNvPr id="20" name="Group 19"/>
          <p:cNvGrpSpPr/>
          <p:nvPr/>
        </p:nvGrpSpPr>
        <p:grpSpPr>
          <a:xfrm>
            <a:off x="422677" y="1236915"/>
            <a:ext cx="5521897" cy="2604639"/>
            <a:chOff x="549253" y="1301464"/>
            <a:chExt cx="3955795" cy="2424161"/>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1088572" y="306162"/>
            <a:ext cx="9913257" cy="646331"/>
          </a:xfrm>
          <a:prstGeom prst="rect">
            <a:avLst/>
          </a:prstGeom>
        </p:spPr>
        <p:txBody>
          <a:bodyPr wrap="square">
            <a:spAutoFit/>
          </a:bodyPr>
          <a:lstStyle/>
          <a:p>
            <a:r>
              <a:rPr lang="en-US" sz="3600" b="1" dirty="0">
                <a:effectLst>
                  <a:outerShdw blurRad="50800" dist="38100" dir="2700000" algn="tl" rotWithShape="0">
                    <a:prstClr val="black">
                      <a:alpha val="40000"/>
                    </a:prstClr>
                  </a:outerShdw>
                </a:effectLst>
              </a:rPr>
              <a:t>1.2.  Computer Components and Data Flow </a:t>
            </a:r>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438567" y="2497100"/>
            <a:ext cx="2530040" cy="1323439"/>
          </a:xfrm>
          <a:prstGeom prst="rect">
            <a:avLst/>
          </a:prstGeom>
          <a:noFill/>
        </p:spPr>
        <p:txBody>
          <a:bodyPr wrap="square" rtlCol="0">
            <a:spAutoFit/>
          </a:bodyPr>
          <a:lstStyle/>
          <a:p>
            <a:pPr marL="130175" indent="-112713"/>
            <a:r>
              <a:rPr lang="en-US" sz="1600" dirty="0"/>
              <a:t>1. </a:t>
            </a:r>
            <a:r>
              <a:rPr lang="en-US" sz="1600" b="1" dirty="0"/>
              <a:t>Think and Talk: </a:t>
            </a:r>
            <a:r>
              <a:rPr lang="en-US" sz="1600" dirty="0"/>
              <a:t>What do you notice about the flow of the data in the computer parts? Use the illustration to talk about it.</a:t>
            </a:r>
          </a:p>
        </p:txBody>
      </p:sp>
      <p:sp>
        <p:nvSpPr>
          <p:cNvPr id="30" name="TextBox 29"/>
          <p:cNvSpPr txBox="1"/>
          <p:nvPr/>
        </p:nvSpPr>
        <p:spPr>
          <a:xfrm>
            <a:off x="311379" y="3878945"/>
            <a:ext cx="3429961" cy="2308324"/>
          </a:xfrm>
          <a:prstGeom prst="rect">
            <a:avLst/>
          </a:prstGeom>
          <a:noFill/>
        </p:spPr>
        <p:txBody>
          <a:bodyPr wrap="square" rtlCol="0">
            <a:spAutoFit/>
          </a:bodyPr>
          <a:lstStyle/>
          <a:p>
            <a:pPr marL="346075" indent="-346075"/>
            <a:r>
              <a:rPr lang="en-US" dirty="0"/>
              <a:t>2. </a:t>
            </a:r>
            <a:r>
              <a:rPr lang="en-US" b="1" dirty="0"/>
              <a:t>Think, Talk, &amp; Do:  </a:t>
            </a:r>
            <a:r>
              <a:rPr lang="en-US" dirty="0"/>
              <a:t>Work collaboratively in your team to put together the Raspberry Pi computer.  As you do, use the terms you’ve learned.</a:t>
            </a:r>
          </a:p>
          <a:p>
            <a:pPr marL="346075" indent="-346075"/>
            <a:r>
              <a:rPr lang="en-US" i="1" dirty="0"/>
              <a:t>	-What is you favorite part? Why?</a:t>
            </a:r>
          </a:p>
          <a:p>
            <a:pPr marL="346075" indent="-346075"/>
            <a:r>
              <a:rPr lang="en-US" i="1" dirty="0"/>
              <a:t>	-What component is linked to the HDMI connector?</a:t>
            </a:r>
            <a:endParaRPr lang="en-US" dirty="0"/>
          </a:p>
        </p:txBody>
      </p:sp>
      <p:sp>
        <p:nvSpPr>
          <p:cNvPr id="50" name="Rectangle 49"/>
          <p:cNvSpPr/>
          <p:nvPr/>
        </p:nvSpPr>
        <p:spPr>
          <a:xfrm>
            <a:off x="593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48" name="Rectangle 115"/>
          <p:cNvSpPr>
            <a:spLocks noChangeArrowheads="1"/>
          </p:cNvSpPr>
          <p:nvPr/>
        </p:nvSpPr>
        <p:spPr bwMode="auto">
          <a:xfrm>
            <a:off x="4301865" y="6165617"/>
            <a:ext cx="3384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grpSp>
        <p:nvGrpSpPr>
          <p:cNvPr id="16" name="Group 15">
            <a:extLst>
              <a:ext uri="{FF2B5EF4-FFF2-40B4-BE49-F238E27FC236}">
                <a16:creationId xmlns:a16="http://schemas.microsoft.com/office/drawing/2014/main" id="{76ECF707-D4B9-BF42-BC6E-D96889F8EAC7}"/>
              </a:ext>
            </a:extLst>
          </p:cNvPr>
          <p:cNvGrpSpPr/>
          <p:nvPr/>
        </p:nvGrpSpPr>
        <p:grpSpPr>
          <a:xfrm>
            <a:off x="3742548" y="3903791"/>
            <a:ext cx="2396456" cy="2293092"/>
            <a:chOff x="319314" y="3976468"/>
            <a:chExt cx="2396456" cy="2293092"/>
          </a:xfrm>
        </p:grpSpPr>
        <p:pic>
          <p:nvPicPr>
            <p:cNvPr id="56" name="Picture 55">
              <a:extLst>
                <a:ext uri="{FF2B5EF4-FFF2-40B4-BE49-F238E27FC236}">
                  <a16:creationId xmlns:a16="http://schemas.microsoft.com/office/drawing/2014/main" id="{E610F408-40F7-DC4F-8FDA-8D025E5EFC23}"/>
                </a:ext>
              </a:extLst>
            </p:cNvPr>
            <p:cNvPicPr>
              <a:picLocks noChangeAspect="1"/>
            </p:cNvPicPr>
            <p:nvPr/>
          </p:nvPicPr>
          <p:blipFill>
            <a:blip r:embed="rId4"/>
            <a:stretch>
              <a:fillRect/>
            </a:stretch>
          </p:blipFill>
          <p:spPr>
            <a:xfrm>
              <a:off x="319314" y="3976468"/>
              <a:ext cx="2396456" cy="2293092"/>
            </a:xfrm>
            <a:prstGeom prst="rect">
              <a:avLst/>
            </a:prstGeom>
          </p:spPr>
        </p:pic>
        <p:pic>
          <p:nvPicPr>
            <p:cNvPr id="57" name="Picture 56">
              <a:extLst>
                <a:ext uri="{FF2B5EF4-FFF2-40B4-BE49-F238E27FC236}">
                  <a16:creationId xmlns:a16="http://schemas.microsoft.com/office/drawing/2014/main" id="{0985FDC2-BEEC-8C4F-B93B-4F5D5A89C47F}"/>
                </a:ext>
              </a:extLst>
            </p:cNvPr>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296203" y="4769790"/>
              <a:ext cx="678590" cy="538971"/>
            </a:xfrm>
            <a:prstGeom prst="rect">
              <a:avLst/>
            </a:prstGeom>
            <a:noFill/>
            <a:ln>
              <a:noFill/>
            </a:ln>
          </p:spPr>
        </p:pic>
      </p:grpSp>
      <p:pic>
        <p:nvPicPr>
          <p:cNvPr id="61" name="Picture 60">
            <a:extLst>
              <a:ext uri="{FF2B5EF4-FFF2-40B4-BE49-F238E27FC236}">
                <a16:creationId xmlns:a16="http://schemas.microsoft.com/office/drawing/2014/main" id="{C54EF22B-B8C4-C945-8D82-7400988A4B1E}"/>
              </a:ext>
            </a:extLst>
          </p:cNvPr>
          <p:cNvPicPr/>
          <p:nvPr/>
        </p:nvPicPr>
        <p:blipFill rotWithShape="1">
          <a:blip r:embed="rId6"/>
          <a:srcRect b="13673"/>
          <a:stretch/>
        </p:blipFill>
        <p:spPr bwMode="auto">
          <a:xfrm>
            <a:off x="5834787" y="1114557"/>
            <a:ext cx="6308513" cy="5704092"/>
          </a:xfrm>
          <a:prstGeom prst="rect">
            <a:avLst/>
          </a:prstGeom>
          <a:noFill/>
          <a:ln>
            <a:noFill/>
          </a:ln>
          <a:extLst>
            <a:ext uri="{53640926-AAD7-44D8-BBD7-CCE9431645EC}">
              <a14:shadowObscured xmlns:a14="http://schemas.microsoft.com/office/drawing/2010/main"/>
            </a:ext>
          </a:extLst>
        </p:spPr>
      </p:pic>
      <p:pic>
        <p:nvPicPr>
          <p:cNvPr id="14" name="Picture 13"/>
          <p:cNvPicPr>
            <a:picLocks noChangeAspect="1"/>
          </p:cNvPicPr>
          <p:nvPr/>
        </p:nvPicPr>
        <p:blipFill>
          <a:blip r:embed="rId7"/>
          <a:stretch>
            <a:fillRect/>
          </a:stretch>
        </p:blipFill>
        <p:spPr>
          <a:xfrm rot="2323040">
            <a:off x="7012732" y="4560104"/>
            <a:ext cx="1059424" cy="1125818"/>
          </a:xfrm>
          <a:prstGeom prst="rect">
            <a:avLst/>
          </a:prstGeom>
        </p:spPr>
      </p:pic>
      <p:sp>
        <p:nvSpPr>
          <p:cNvPr id="18" name="Rectangle 17">
            <a:extLst>
              <a:ext uri="{FF2B5EF4-FFF2-40B4-BE49-F238E27FC236}">
                <a16:creationId xmlns:a16="http://schemas.microsoft.com/office/drawing/2014/main" id="{B5B91427-ADAA-AB45-978B-59B021188643}"/>
              </a:ext>
            </a:extLst>
          </p:cNvPr>
          <p:cNvSpPr/>
          <p:nvPr/>
        </p:nvSpPr>
        <p:spPr>
          <a:xfrm>
            <a:off x="6443224" y="5404026"/>
            <a:ext cx="1116940" cy="738664"/>
          </a:xfrm>
          <a:prstGeom prst="rect">
            <a:avLst/>
          </a:prstGeom>
          <a:solidFill>
            <a:schemeClr val="accent1">
              <a:lumMod val="40000"/>
              <a:lumOff val="60000"/>
            </a:schemeClr>
          </a:solidFill>
          <a:ln>
            <a:solidFill>
              <a:schemeClr val="accent1"/>
            </a:solidFill>
          </a:ln>
        </p:spPr>
        <p:txBody>
          <a:bodyPr wrap="square">
            <a:spAutoFit/>
          </a:bodyPr>
          <a:lstStyle/>
          <a:p>
            <a:pPr algn="ctr"/>
            <a:r>
              <a:rPr lang="en-US" sz="1400" i="1" dirty="0"/>
              <a:t>REMEMBER!</a:t>
            </a:r>
            <a:r>
              <a:rPr lang="en-US" sz="1400" dirty="0"/>
              <a:t> Connect the power last.</a:t>
            </a:r>
          </a:p>
        </p:txBody>
      </p:sp>
    </p:spTree>
    <p:extLst>
      <p:ext uri="{BB962C8B-B14F-4D97-AF65-F5344CB8AC3E}">
        <p14:creationId xmlns:p14="http://schemas.microsoft.com/office/powerpoint/2010/main" val="46860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15849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26976" y="2143591"/>
            <a:ext cx="5153552" cy="1477328"/>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Raspberry Pi kit per group</a:t>
            </a:r>
          </a:p>
          <a:p>
            <a:pPr marL="360362" indent="-342900">
              <a:buAutoNum type="arabicPeriod"/>
            </a:pPr>
            <a:r>
              <a:rPr lang="en-US" dirty="0"/>
              <a:t>Power strip</a:t>
            </a:r>
          </a:p>
          <a:p>
            <a:pPr marL="360362" indent="-342900">
              <a:buAutoNum type="arabicPeriod"/>
            </a:pPr>
            <a:r>
              <a:rPr lang="en-US" dirty="0"/>
              <a:t>Monitor</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2547417" y="3926658"/>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191521"/>
            <a:ext cx="3355449" cy="369332"/>
          </a:xfrm>
          <a:prstGeom prst="rect">
            <a:avLst/>
          </a:prstGeom>
          <a:solidFill>
            <a:schemeClr val="accent2">
              <a:lumMod val="60000"/>
              <a:lumOff val="40000"/>
            </a:schemeClr>
          </a:solidFill>
        </p:spPr>
        <p:txBody>
          <a:bodyPr wrap="square" rtlCol="0">
            <a:spAutoFit/>
          </a:bodyPr>
          <a:lstStyle/>
          <a:p>
            <a:pPr algn="ctr"/>
            <a:r>
              <a:rPr lang="en-US" b="1" dirty="0"/>
              <a:t>Resources for the Activity</a:t>
            </a:r>
          </a:p>
        </p:txBody>
      </p:sp>
      <p:sp>
        <p:nvSpPr>
          <p:cNvPr id="40" name="TextBox 39"/>
          <p:cNvSpPr txBox="1"/>
          <p:nvPr/>
        </p:nvSpPr>
        <p:spPr>
          <a:xfrm>
            <a:off x="6702487" y="1181729"/>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032492" y="1580064"/>
            <a:ext cx="5748845" cy="4247317"/>
          </a:xfrm>
          <a:prstGeom prst="rect">
            <a:avLst/>
          </a:prstGeom>
          <a:noFill/>
        </p:spPr>
        <p:txBody>
          <a:bodyPr wrap="square" rtlCol="0">
            <a:spAutoFit/>
          </a:bodyPr>
          <a:lstStyle/>
          <a:p>
            <a:pPr marL="360362" indent="-342900">
              <a:buAutoNum type="arabicPeriod"/>
            </a:pPr>
            <a:r>
              <a:rPr lang="en-US" dirty="0"/>
              <a:t>Have students describe the illustration of taking pictures as an example of data flow and create a story-like about the data flow. Elaborate on data flow ideas by having them further think about their own experiences at school using data on a computer. </a:t>
            </a:r>
          </a:p>
          <a:p>
            <a:pPr marL="360362" indent="-342900">
              <a:buAutoNum type="arabicPeriod"/>
            </a:pPr>
            <a:r>
              <a:rPr lang="en-US" dirty="0"/>
              <a:t>Motivate students to use the names of the components of the computer as they talk. Model that type of talk to them as the team puts the computer system together.</a:t>
            </a:r>
          </a:p>
          <a:p>
            <a:pPr marL="360362" indent="-342900">
              <a:buAutoNum type="arabicPeriod"/>
            </a:pPr>
            <a:r>
              <a:rPr lang="en-US" dirty="0"/>
              <a:t>Make sure all students participate in the assembly and ask them to describe using related vocabulary on what they are doing or how they connected those parts.</a:t>
            </a:r>
          </a:p>
          <a:p>
            <a:pPr marL="360362" indent="-342900">
              <a:buAutoNum type="arabicPeriod"/>
            </a:pPr>
            <a:r>
              <a:rPr lang="en-US" dirty="0"/>
              <a:t>Have students describe their own experiences assembling computers at home or school. </a:t>
            </a:r>
          </a:p>
          <a:p>
            <a:pPr marL="360362" indent="-342900">
              <a:buAutoNum type="arabicPeriod"/>
            </a:pPr>
            <a:r>
              <a:rPr lang="en-US" dirty="0"/>
              <a:t>Ask for any questions they might have and encourage team members to respond.</a:t>
            </a:r>
          </a:p>
        </p:txBody>
      </p:sp>
      <p:sp>
        <p:nvSpPr>
          <p:cNvPr id="12" name="Rectangle 11"/>
          <p:cNvSpPr/>
          <p:nvPr/>
        </p:nvSpPr>
        <p:spPr>
          <a:xfrm>
            <a:off x="803769" y="149368"/>
            <a:ext cx="10977569" cy="646331"/>
          </a:xfrm>
          <a:prstGeom prst="rect">
            <a:avLst/>
          </a:prstGeom>
        </p:spPr>
        <p:txBody>
          <a:bodyPr wrap="square">
            <a:spAutoFit/>
          </a:bodyPr>
          <a:lstStyle/>
          <a:p>
            <a:r>
              <a:rPr lang="en-US" sz="3600" b="1" dirty="0"/>
              <a:t>1.2. </a:t>
            </a:r>
            <a:r>
              <a:rPr lang="en-US" sz="3600" b="1" dirty="0">
                <a:effectLst>
                  <a:outerShdw blurRad="50800" dist="38100" dir="2700000" algn="tl" rotWithShape="0">
                    <a:prstClr val="black">
                      <a:alpha val="40000"/>
                    </a:prstClr>
                  </a:outerShdw>
                </a:effectLst>
              </a:rPr>
              <a:t>Computer Components and Data Flow </a:t>
            </a:r>
            <a:endParaRPr lang="en-US" sz="3600" dirty="0"/>
          </a:p>
        </p:txBody>
      </p:sp>
      <p:sp>
        <p:nvSpPr>
          <p:cNvPr id="3" name="Rectangle 2">
            <a:extLst>
              <a:ext uri="{FF2B5EF4-FFF2-40B4-BE49-F238E27FC236}">
                <a16:creationId xmlns:a16="http://schemas.microsoft.com/office/drawing/2014/main" id="{77C0F3B2-E58C-8A4D-8775-03D552814282}"/>
              </a:ext>
            </a:extLst>
          </p:cNvPr>
          <p:cNvSpPr/>
          <p:nvPr/>
        </p:nvSpPr>
        <p:spPr>
          <a:xfrm>
            <a:off x="1189823" y="5761073"/>
            <a:ext cx="9978922" cy="646331"/>
          </a:xfrm>
          <a:prstGeom prst="rect">
            <a:avLst/>
          </a:prstGeom>
        </p:spPr>
        <p:txBody>
          <a:bodyPr wrap="square">
            <a:spAutoFit/>
          </a:bodyPr>
          <a:lstStyle/>
          <a:p>
            <a:r>
              <a:rPr lang="en-US" b="1" dirty="0"/>
              <a:t>Activity 2 Goals: </a:t>
            </a:r>
            <a:r>
              <a:rPr lang="en-US" dirty="0"/>
              <a:t>(a) Describe how information flows in a computer system. (b) Practice assembling components and cables of a computer system.</a:t>
            </a:r>
          </a:p>
        </p:txBody>
      </p:sp>
    </p:spTree>
    <p:extLst>
      <p:ext uri="{BB962C8B-B14F-4D97-AF65-F5344CB8AC3E}">
        <p14:creationId xmlns:p14="http://schemas.microsoft.com/office/powerpoint/2010/main" val="151800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70156" y="1316106"/>
            <a:ext cx="10815357" cy="501136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684" y="1100420"/>
            <a:ext cx="6015906" cy="646331"/>
          </a:xfrm>
          <a:prstGeom prst="rect">
            <a:avLst/>
          </a:prstGeom>
          <a:noFill/>
        </p:spPr>
        <p:txBody>
          <a:bodyPr wrap="square" rtlCol="0">
            <a:spAutoFit/>
          </a:bodyPr>
          <a:lstStyle/>
          <a:p>
            <a:pPr marL="228600" indent="-228600">
              <a:buAutoNum type="arabicPeriod"/>
            </a:pPr>
            <a:r>
              <a:rPr lang="en-US" b="1" dirty="0"/>
              <a:t>Explore: </a:t>
            </a:r>
            <a:r>
              <a:rPr lang="en-US" dirty="0"/>
              <a:t>The Graphical User Interface or GUI allows us to navigate the </a:t>
            </a:r>
            <a:r>
              <a:rPr lang="en-US" b="1" dirty="0"/>
              <a:t>file system</a:t>
            </a:r>
            <a:r>
              <a:rPr lang="en-US" dirty="0"/>
              <a:t> by clicking on small icons</a:t>
            </a:r>
            <a:r>
              <a:rPr lang="en-US" i="1" dirty="0"/>
              <a:t>.</a:t>
            </a:r>
            <a:endParaRPr lang="en-US" dirty="0"/>
          </a:p>
        </p:txBody>
      </p:sp>
      <p:sp>
        <p:nvSpPr>
          <p:cNvPr id="22" name="TextBox 21"/>
          <p:cNvSpPr txBox="1"/>
          <p:nvPr/>
        </p:nvSpPr>
        <p:spPr>
          <a:xfrm>
            <a:off x="5980124" y="3842949"/>
            <a:ext cx="6060061" cy="2308324"/>
          </a:xfrm>
          <a:prstGeom prst="rect">
            <a:avLst/>
          </a:prstGeom>
          <a:noFill/>
        </p:spPr>
        <p:txBody>
          <a:bodyPr wrap="square" rtlCol="0">
            <a:spAutoFit/>
          </a:bodyPr>
          <a:lstStyle/>
          <a:p>
            <a:r>
              <a:rPr lang="en-US" sz="1600" dirty="0"/>
              <a:t>4. </a:t>
            </a:r>
            <a:r>
              <a:rPr lang="en-US" sz="1600" b="1" dirty="0">
                <a:highlight>
                  <a:srgbClr val="FFFF00"/>
                </a:highlight>
              </a:rPr>
              <a:t>Challenge:</a:t>
            </a:r>
          </a:p>
          <a:p>
            <a:endParaRPr lang="en-US" sz="1600" dirty="0">
              <a:highlight>
                <a:srgbClr val="FFFF00"/>
              </a:highlight>
            </a:endParaRPr>
          </a:p>
          <a:p>
            <a:r>
              <a:rPr lang="en-US" sz="1600" dirty="0">
                <a:highlight>
                  <a:srgbClr val="FFFF00"/>
                </a:highlight>
              </a:rPr>
              <a:t>List all of the directories under </a:t>
            </a:r>
            <a:r>
              <a:rPr lang="en-US" sz="1600" dirty="0">
                <a:highlight>
                  <a:srgbClr val="FFFF00"/>
                </a:highlight>
                <a:latin typeface="Courier New" panose="02070309020205020404" pitchFamily="49" charset="0"/>
                <a:cs typeface="Courier New" panose="02070309020205020404" pitchFamily="49" charset="0"/>
              </a:rPr>
              <a:t>/home/pi </a:t>
            </a:r>
            <a:r>
              <a:rPr lang="en-US" sz="1600" dirty="0">
                <a:highlight>
                  <a:srgbClr val="FFFF00"/>
                </a:highlight>
              </a:rPr>
              <a:t>your team can find on your computer using the commands only.  </a:t>
            </a:r>
          </a:p>
          <a:p>
            <a:r>
              <a:rPr lang="en-US" sz="1600" b="1" dirty="0">
                <a:highlight>
                  <a:srgbClr val="FFFF00"/>
                </a:highlight>
              </a:rPr>
              <a:t>You cannot use the GUI!</a:t>
            </a:r>
            <a:r>
              <a:rPr lang="en-US" sz="1600" dirty="0">
                <a:highlight>
                  <a:srgbClr val="FFFF00"/>
                </a:highlight>
              </a:rPr>
              <a:t> </a:t>
            </a:r>
          </a:p>
          <a:p>
            <a:endParaRPr lang="en-US" sz="1600" dirty="0">
              <a:highlight>
                <a:srgbClr val="FFFF00"/>
              </a:highlight>
            </a:endParaRPr>
          </a:p>
          <a:p>
            <a:pPr algn="ctr"/>
            <a:r>
              <a:rPr lang="en-US" sz="1600" i="1" dirty="0">
                <a:highlight>
                  <a:srgbClr val="FFFF00"/>
                </a:highlight>
              </a:rPr>
              <a:t>Hint</a:t>
            </a:r>
            <a:r>
              <a:rPr lang="en-US" sz="1600" b="1" dirty="0">
                <a:highlight>
                  <a:srgbClr val="FFFF00"/>
                </a:highlight>
              </a:rPr>
              <a:t>:</a:t>
            </a:r>
            <a:r>
              <a:rPr lang="en-US" sz="1600" dirty="0">
                <a:highlight>
                  <a:srgbClr val="FFFF00"/>
                </a:highlight>
              </a:rPr>
              <a:t> Start with the following:</a:t>
            </a:r>
          </a:p>
          <a:p>
            <a:pPr algn="ctr"/>
            <a:r>
              <a:rPr lang="en-US" sz="1600" dirty="0">
                <a:highlight>
                  <a:srgbClr val="FFFF00"/>
                </a:highlight>
              </a:rPr>
              <a:t>	    </a:t>
            </a:r>
            <a:r>
              <a:rPr lang="en-US" sz="1600" dirty="0">
                <a:highlight>
                  <a:srgbClr val="FFFF00"/>
                </a:highlight>
                <a:latin typeface="Courier New" panose="02070309020205020404" pitchFamily="49" charset="0"/>
                <a:cs typeface="Courier New" panose="02070309020205020404" pitchFamily="49" charset="0"/>
              </a:rPr>
              <a:t>cd /home/pi</a:t>
            </a:r>
          </a:p>
          <a:p>
            <a:pPr algn="ctr"/>
            <a:r>
              <a:rPr lang="en-US" sz="1600" dirty="0">
                <a:highlight>
                  <a:srgbClr val="FFFF00"/>
                </a:highlight>
                <a:latin typeface="Courier New" panose="02070309020205020404" pitchFamily="49" charset="0"/>
                <a:cs typeface="Courier New" panose="02070309020205020404" pitchFamily="49" charset="0"/>
              </a:rPr>
              <a:t> ls -al</a:t>
            </a:r>
          </a:p>
        </p:txBody>
      </p:sp>
      <p:sp>
        <p:nvSpPr>
          <p:cNvPr id="30" name="TextBox 29"/>
          <p:cNvSpPr txBox="1"/>
          <p:nvPr/>
        </p:nvSpPr>
        <p:spPr>
          <a:xfrm>
            <a:off x="5964729" y="1081231"/>
            <a:ext cx="6139590" cy="830997"/>
          </a:xfrm>
          <a:prstGeom prst="rect">
            <a:avLst/>
          </a:prstGeom>
          <a:noFill/>
        </p:spPr>
        <p:txBody>
          <a:bodyPr wrap="square" rtlCol="0">
            <a:spAutoFit/>
          </a:bodyPr>
          <a:lstStyle/>
          <a:p>
            <a:pPr marL="176213" indent="-176213"/>
            <a:r>
              <a:rPr lang="en-US" sz="1600" dirty="0"/>
              <a:t>2.  For </a:t>
            </a:r>
            <a:r>
              <a:rPr lang="en-US" sz="1600" i="1" dirty="0"/>
              <a:t>working with a large number of files</a:t>
            </a:r>
            <a:r>
              <a:rPr lang="en-US" sz="1600" dirty="0"/>
              <a:t>,  we want to issue commands at the Linux </a:t>
            </a:r>
            <a:r>
              <a:rPr lang="en-US" sz="1600" b="1" dirty="0"/>
              <a:t>Terminal</a:t>
            </a:r>
            <a:r>
              <a:rPr lang="en-US" sz="1600" dirty="0"/>
              <a:t>. Open it by double clicking on its icon:        To start, type </a:t>
            </a:r>
            <a:r>
              <a:rPr lang="en-US" sz="1600" dirty="0">
                <a:latin typeface="Courier New" panose="02070309020205020404" pitchFamily="49" charset="0"/>
                <a:cs typeface="Courier New" panose="02070309020205020404" pitchFamily="49" charset="0"/>
              </a:rPr>
              <a:t>ls -al</a:t>
            </a:r>
            <a:r>
              <a:rPr lang="en-US" sz="1600" dirty="0">
                <a:cs typeface="Courier New" panose="02070309020205020404" pitchFamily="49" charset="0"/>
              </a:rPr>
              <a:t> and click </a:t>
            </a:r>
            <a:r>
              <a:rPr lang="en-US" sz="1600" i="1" dirty="0">
                <a:cs typeface="Courier New" panose="02070309020205020404" pitchFamily="49" charset="0"/>
              </a:rPr>
              <a:t>enter</a:t>
            </a:r>
            <a:r>
              <a:rPr lang="en-US" sz="1600" dirty="0">
                <a:cs typeface="Courier New" panose="02070309020205020404" pitchFamily="49" charset="0"/>
              </a:rPr>
              <a:t>. You will see something like:</a:t>
            </a:r>
            <a:endParaRPr lang="en-US" sz="1600" dirty="0"/>
          </a:p>
        </p:txBody>
      </p:sp>
      <p:sp>
        <p:nvSpPr>
          <p:cNvPr id="33" name="TextBox 32"/>
          <p:cNvSpPr txBox="1"/>
          <p:nvPr/>
        </p:nvSpPr>
        <p:spPr>
          <a:xfrm>
            <a:off x="68420" y="3810049"/>
            <a:ext cx="6066664" cy="338554"/>
          </a:xfrm>
          <a:prstGeom prst="rect">
            <a:avLst/>
          </a:prstGeom>
          <a:noFill/>
        </p:spPr>
        <p:txBody>
          <a:bodyPr wrap="square" rtlCol="0">
            <a:spAutoFit/>
          </a:bodyPr>
          <a:lstStyle/>
          <a:p>
            <a:pPr marL="176213" indent="-176213"/>
            <a:r>
              <a:rPr lang="en-US" sz="1600" dirty="0"/>
              <a:t>3.  </a:t>
            </a:r>
            <a:r>
              <a:rPr lang="en-US" sz="1600" b="1" dirty="0"/>
              <a:t>Work:</a:t>
            </a:r>
            <a:r>
              <a:rPr lang="en-US" sz="1600" dirty="0"/>
              <a:t> There are many more commands.  Try them out, take turns.</a:t>
            </a:r>
          </a:p>
        </p:txBody>
      </p: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5" name="Rectangle 34">
            <a:extLst>
              <a:ext uri="{FF2B5EF4-FFF2-40B4-BE49-F238E27FC236}">
                <a16:creationId xmlns:a16="http://schemas.microsoft.com/office/drawing/2014/main" id="{C25411EE-54C2-4E46-A3B0-DD72F3809CD0}"/>
              </a:ext>
            </a:extLst>
          </p:cNvPr>
          <p:cNvSpPr/>
          <p:nvPr/>
        </p:nvSpPr>
        <p:spPr>
          <a:xfrm>
            <a:off x="68420" y="180872"/>
            <a:ext cx="12035899" cy="677108"/>
          </a:xfrm>
          <a:prstGeom prst="rect">
            <a:avLst/>
          </a:prstGeom>
        </p:spPr>
        <p:txBody>
          <a:bodyPr wrap="square">
            <a:spAutoFit/>
          </a:bodyPr>
          <a:lstStyle/>
          <a:p>
            <a:r>
              <a:rPr lang="en-US" sz="3600" b="1" dirty="0">
                <a:effectLst>
                  <a:outerShdw blurRad="50800" dist="38100" dir="2700000" algn="tl" rotWithShape="0">
                    <a:prstClr val="black">
                      <a:alpha val="40000"/>
                    </a:prstClr>
                  </a:outerShdw>
                </a:effectLst>
              </a:rPr>
              <a:t>1.3.1. </a:t>
            </a:r>
            <a:r>
              <a:rPr lang="en-US" sz="3800" b="1" dirty="0">
                <a:effectLst>
                  <a:outerShdw blurRad="50800" dist="38100" dir="2700000" algn="tl" rotWithShape="0">
                    <a:prstClr val="black">
                      <a:alpha val="40000"/>
                    </a:prstClr>
                  </a:outerShdw>
                </a:effectLst>
              </a:rPr>
              <a:t>Linux Commands to Navigate the File System</a:t>
            </a:r>
            <a:endParaRPr lang="en-US" sz="3800" dirty="0">
              <a:effectLst>
                <a:outerShdw blurRad="50800" dist="38100" dir="2700000" algn="tl" rotWithShape="0">
                  <a:prstClr val="black">
                    <a:alpha val="40000"/>
                  </a:prstClr>
                </a:outerShdw>
              </a:effectLst>
            </a:endParaRPr>
          </a:p>
        </p:txBody>
      </p:sp>
      <p:sp>
        <p:nvSpPr>
          <p:cNvPr id="3" name="Rectangle 2">
            <a:extLst>
              <a:ext uri="{FF2B5EF4-FFF2-40B4-BE49-F238E27FC236}">
                <a16:creationId xmlns:a16="http://schemas.microsoft.com/office/drawing/2014/main" id="{E086B7C1-C588-FD4E-8054-811BCD289200}"/>
              </a:ext>
            </a:extLst>
          </p:cNvPr>
          <p:cNvSpPr/>
          <p:nvPr/>
        </p:nvSpPr>
        <p:spPr>
          <a:xfrm>
            <a:off x="112490" y="2487178"/>
            <a:ext cx="5905100" cy="1200329"/>
          </a:xfrm>
          <a:prstGeom prst="rect">
            <a:avLst/>
          </a:prstGeom>
        </p:spPr>
        <p:txBody>
          <a:bodyPr wrap="square">
            <a:spAutoFit/>
          </a:bodyPr>
          <a:lstStyle/>
          <a:p>
            <a:r>
              <a:rPr lang="en-US" dirty="0">
                <a:ea typeface="Times New Roman" panose="02020603050405020304" pitchFamily="18" charset="0"/>
                <a:cs typeface="Courier New" panose="02070309020205020404" pitchFamily="49" charset="0"/>
              </a:rPr>
              <a:t>To open a directory, use the GUI File Manager by double clicking on the folder icon.  T</a:t>
            </a:r>
            <a:r>
              <a:rPr lang="en-US" dirty="0"/>
              <a:t>he </a:t>
            </a:r>
            <a:r>
              <a:rPr lang="en-US" b="1" dirty="0"/>
              <a:t>taskbar</a:t>
            </a:r>
            <a:r>
              <a:rPr lang="en-US" dirty="0"/>
              <a:t> appears on the left-top side of your monitor. </a:t>
            </a:r>
            <a:r>
              <a:rPr lang="en-US" i="1" dirty="0"/>
              <a:t>How familiar are you with navigating the computer this way? Open and close 2 to 3 files. </a:t>
            </a:r>
          </a:p>
        </p:txBody>
      </p:sp>
      <p:pic>
        <p:nvPicPr>
          <p:cNvPr id="38" name="Picture 37">
            <a:extLst>
              <a:ext uri="{FF2B5EF4-FFF2-40B4-BE49-F238E27FC236}">
                <a16:creationId xmlns:a16="http://schemas.microsoft.com/office/drawing/2014/main" id="{E218B548-D38A-7C42-AAE2-C01EEC1B7B4D}"/>
              </a:ext>
            </a:extLst>
          </p:cNvPr>
          <p:cNvPicPr/>
          <p:nvPr/>
        </p:nvPicPr>
        <p:blipFill rotWithShape="1">
          <a:blip r:embed="rId3">
            <a:extLst>
              <a:ext uri="{28A0092B-C50C-407E-A947-70E740481C1C}">
                <a14:useLocalDpi xmlns:a14="http://schemas.microsoft.com/office/drawing/2010/main" val="0"/>
              </a:ext>
            </a:extLst>
          </a:blip>
          <a:srcRect l="12196" t="14288" r="7317" b="14284"/>
          <a:stretch/>
        </p:blipFill>
        <p:spPr bwMode="auto">
          <a:xfrm>
            <a:off x="11385513" y="1385414"/>
            <a:ext cx="314325" cy="238125"/>
          </a:xfrm>
          <a:prstGeom prst="rect">
            <a:avLst/>
          </a:prstGeom>
          <a:noFill/>
          <a:ln>
            <a:noFill/>
          </a:ln>
          <a:extLst>
            <a:ext uri="{53640926-AAD7-44D8-BBD7-CCE9431645EC}">
              <a14:shadowObscured xmlns:a14="http://schemas.microsoft.com/office/drawing/2010/main"/>
            </a:ext>
          </a:extLst>
        </p:spPr>
      </p:pic>
      <p:pic>
        <p:nvPicPr>
          <p:cNvPr id="39" name="Picture 38">
            <a:extLst>
              <a:ext uri="{FF2B5EF4-FFF2-40B4-BE49-F238E27FC236}">
                <a16:creationId xmlns:a16="http://schemas.microsoft.com/office/drawing/2014/main" id="{4935148F-EDAF-544B-BAD5-68CDDBD4E3D6}"/>
              </a:ext>
            </a:extLst>
          </p:cNvPr>
          <p:cNvPicPr/>
          <p:nvPr/>
        </p:nvPicPr>
        <p:blipFill rotWithShape="1">
          <a:blip r:embed="rId4">
            <a:extLst>
              <a:ext uri="{28A0092B-C50C-407E-A947-70E740481C1C}">
                <a14:useLocalDpi xmlns:a14="http://schemas.microsoft.com/office/drawing/2010/main" val="0"/>
              </a:ext>
            </a:extLst>
          </a:blip>
          <a:srcRect r="26982" b="14516"/>
          <a:stretch/>
        </p:blipFill>
        <p:spPr bwMode="auto">
          <a:xfrm>
            <a:off x="6225827" y="1861619"/>
            <a:ext cx="5911485" cy="1018249"/>
          </a:xfrm>
          <a:prstGeom prst="rect">
            <a:avLst/>
          </a:prstGeom>
          <a:noFill/>
          <a:ln>
            <a:noFill/>
          </a:ln>
        </p:spPr>
      </p:pic>
      <p:sp>
        <p:nvSpPr>
          <p:cNvPr id="6" name="Rectangle 5">
            <a:extLst>
              <a:ext uri="{FF2B5EF4-FFF2-40B4-BE49-F238E27FC236}">
                <a16:creationId xmlns:a16="http://schemas.microsoft.com/office/drawing/2014/main" id="{A3166455-D447-CA48-AF64-4F34C01BB16F}"/>
              </a:ext>
            </a:extLst>
          </p:cNvPr>
          <p:cNvSpPr/>
          <p:nvPr/>
        </p:nvSpPr>
        <p:spPr>
          <a:xfrm>
            <a:off x="5942681" y="2871227"/>
            <a:ext cx="6249319" cy="1015663"/>
          </a:xfrm>
          <a:prstGeom prst="rect">
            <a:avLst/>
          </a:prstGeom>
        </p:spPr>
        <p:txBody>
          <a:bodyPr wrap="square">
            <a:spAutoFit/>
          </a:bodyPr>
          <a:lstStyle/>
          <a:p>
            <a:pPr indent="7938"/>
            <a:r>
              <a:rPr lang="en-US" sz="1500" dirty="0">
                <a:ea typeface="Calibri" panose="020F0502020204030204" pitchFamily="34" charset="0"/>
                <a:cs typeface="Times New Roman" panose="02020603050405020304" pitchFamily="18" charset="0"/>
              </a:rPr>
              <a:t>The first letter “d” tells it’s a directory. If it were “-”, then it’d be a file. The text at the end (blue here) is the file or directory name.  </a:t>
            </a:r>
            <a:r>
              <a:rPr lang="en-US" sz="1500" b="1" dirty="0">
                <a:solidFill>
                  <a:srgbClr val="0432FF"/>
                </a:solidFill>
                <a:ea typeface="Calibri" panose="020F0502020204030204" pitchFamily="34" charset="0"/>
                <a:cs typeface="Times New Roman" panose="02020603050405020304" pitchFamily="18" charset="0"/>
              </a:rPr>
              <a:t> /</a:t>
            </a:r>
            <a:r>
              <a:rPr lang="en-US" sz="1500" dirty="0">
                <a:ea typeface="Calibri" panose="020F0502020204030204" pitchFamily="34" charset="0"/>
                <a:cs typeface="Times New Roman" panose="02020603050405020304" pitchFamily="18" charset="0"/>
              </a:rPr>
              <a:t>  refers to the root directory,   </a:t>
            </a:r>
            <a:r>
              <a:rPr lang="en-US" sz="1500" b="1" dirty="0">
                <a:solidFill>
                  <a:srgbClr val="0432FF"/>
                </a:solidFill>
                <a:ea typeface="Calibri" panose="020F0502020204030204" pitchFamily="34" charset="0"/>
                <a:cs typeface="Times New Roman" panose="02020603050405020304" pitchFamily="18" charset="0"/>
              </a:rPr>
              <a:t>. </a:t>
            </a:r>
            <a:r>
              <a:rPr lang="en-US" sz="1500" dirty="0">
                <a:ea typeface="Calibri" panose="020F0502020204030204" pitchFamily="34" charset="0"/>
                <a:cs typeface="Times New Roman" panose="02020603050405020304" pitchFamily="18" charset="0"/>
              </a:rPr>
              <a:t> refers to the current directory,  and  </a:t>
            </a:r>
            <a:r>
              <a:rPr lang="en-US" sz="1500" b="1" dirty="0">
                <a:solidFill>
                  <a:srgbClr val="0432FF"/>
                </a:solidFill>
                <a:ea typeface="Calibri" panose="020F0502020204030204" pitchFamily="34" charset="0"/>
              </a:rPr>
              <a:t>.. </a:t>
            </a:r>
            <a:r>
              <a:rPr lang="en-US" sz="1500" dirty="0">
                <a:ea typeface="Calibri" panose="020F0502020204030204" pitchFamily="34" charset="0"/>
              </a:rPr>
              <a:t> refers to the previous directory</a:t>
            </a:r>
            <a:r>
              <a:rPr lang="en-US" sz="1500" dirty="0"/>
              <a:t>.</a:t>
            </a:r>
            <a:r>
              <a:rPr lang="en-US" sz="1500" dirty="0">
                <a:ea typeface="Calibri" panose="020F0502020204030204" pitchFamily="34" charset="0"/>
                <a:cs typeface="Times New Roman" panose="02020603050405020304" pitchFamily="18" charset="0"/>
              </a:rPr>
              <a:t>  </a:t>
            </a:r>
            <a:r>
              <a:rPr lang="en-US" sz="1500" i="1" dirty="0">
                <a:ea typeface="Calibri" panose="020F0502020204030204" pitchFamily="34" charset="0"/>
                <a:cs typeface="Times New Roman" panose="02020603050405020304" pitchFamily="18" charset="0"/>
              </a:rPr>
              <a:t>What else do you see?             </a:t>
            </a:r>
            <a:r>
              <a:rPr lang="en-US" sz="1500" i="1" dirty="0">
                <a:solidFill>
                  <a:schemeClr val="bg1">
                    <a:lumMod val="95000"/>
                  </a:schemeClr>
                </a:solidFill>
                <a:ea typeface="Calibri" panose="020F0502020204030204" pitchFamily="34" charset="0"/>
                <a:cs typeface="Times New Roman" panose="02020603050405020304" pitchFamily="18" charset="0"/>
              </a:rPr>
              <a:t>.</a:t>
            </a:r>
            <a:r>
              <a:rPr lang="en-US" sz="1500" i="1" dirty="0">
                <a:ea typeface="Calibri" panose="020F0502020204030204" pitchFamily="34" charset="0"/>
                <a:cs typeface="Times New Roman" panose="02020603050405020304" pitchFamily="18" charset="0"/>
              </a:rPr>
              <a:t> </a:t>
            </a:r>
          </a:p>
        </p:txBody>
      </p:sp>
      <p:grpSp>
        <p:nvGrpSpPr>
          <p:cNvPr id="14" name="Group 13">
            <a:extLst>
              <a:ext uri="{FF2B5EF4-FFF2-40B4-BE49-F238E27FC236}">
                <a16:creationId xmlns:a16="http://schemas.microsoft.com/office/drawing/2014/main" id="{EDFA7DBA-2D27-D548-B262-3A80275E48D3}"/>
              </a:ext>
            </a:extLst>
          </p:cNvPr>
          <p:cNvGrpSpPr/>
          <p:nvPr/>
        </p:nvGrpSpPr>
        <p:grpSpPr>
          <a:xfrm>
            <a:off x="2113872" y="1944414"/>
            <a:ext cx="2331720" cy="358857"/>
            <a:chOff x="2972328" y="2065421"/>
            <a:chExt cx="2331720" cy="358857"/>
          </a:xfrm>
        </p:grpSpPr>
        <p:pic>
          <p:nvPicPr>
            <p:cNvPr id="37" name="Picture 36">
              <a:extLst>
                <a:ext uri="{FF2B5EF4-FFF2-40B4-BE49-F238E27FC236}">
                  <a16:creationId xmlns:a16="http://schemas.microsoft.com/office/drawing/2014/main" id="{DB33C34D-59C8-A049-A3B7-64D7DF72F775}"/>
                </a:ext>
              </a:extLst>
            </p:cNvPr>
            <p:cNvPicPr/>
            <p:nvPr/>
          </p:nvPicPr>
          <p:blipFill rotWithShape="1">
            <a:blip r:embed="rId5">
              <a:extLst>
                <a:ext uri="{28A0092B-C50C-407E-A947-70E740481C1C}">
                  <a14:useLocalDpi xmlns:a14="http://schemas.microsoft.com/office/drawing/2010/main" val="0"/>
                </a:ext>
              </a:extLst>
            </a:blip>
            <a:srcRect t="1" b="8108"/>
            <a:stretch/>
          </p:blipFill>
          <p:spPr bwMode="auto">
            <a:xfrm>
              <a:off x="2972328" y="2065421"/>
              <a:ext cx="2331720" cy="320040"/>
            </a:xfrm>
            <a:prstGeom prst="rect">
              <a:avLst/>
            </a:prstGeom>
            <a:noFill/>
            <a:ln>
              <a:noFill/>
            </a:ln>
            <a:extLst>
              <a:ext uri="{53640926-AAD7-44D8-BBD7-CCE9431645EC}">
                <a14:shadowObscured xmlns:a14="http://schemas.microsoft.com/office/drawing/2010/main"/>
              </a:ext>
            </a:extLst>
          </p:spPr>
        </p:pic>
        <p:cxnSp>
          <p:nvCxnSpPr>
            <p:cNvPr id="12" name="Straight Arrow Connector 11">
              <a:extLst>
                <a:ext uri="{FF2B5EF4-FFF2-40B4-BE49-F238E27FC236}">
                  <a16:creationId xmlns:a16="http://schemas.microsoft.com/office/drawing/2014/main" id="{BDC536F4-67B0-894A-AAB2-D4D12D0C9F32}"/>
                </a:ext>
              </a:extLst>
            </p:cNvPr>
            <p:cNvCxnSpPr/>
            <p:nvPr/>
          </p:nvCxnSpPr>
          <p:spPr>
            <a:xfrm flipH="1" flipV="1">
              <a:off x="3949048" y="2261933"/>
              <a:ext cx="99796" cy="16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4ADE30B8-621A-E741-9EAE-94CB30E5448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9791" y="4086507"/>
            <a:ext cx="5831719" cy="2771493"/>
          </a:xfrm>
          <a:prstGeom prst="rect">
            <a:avLst/>
          </a:prstGeom>
        </p:spPr>
      </p:pic>
      <p:sp>
        <p:nvSpPr>
          <p:cNvPr id="70" name="Rectangle 69"/>
          <p:cNvSpPr/>
          <p:nvPr/>
        </p:nvSpPr>
        <p:spPr>
          <a:xfrm>
            <a:off x="-71918" y="6487338"/>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25" name="TextBox 24">
            <a:extLst>
              <a:ext uri="{FF2B5EF4-FFF2-40B4-BE49-F238E27FC236}">
                <a16:creationId xmlns:a16="http://schemas.microsoft.com/office/drawing/2014/main" id="{A2E5CBEE-9F8C-BD4A-A25D-CDA9336B4AF3}"/>
              </a:ext>
            </a:extLst>
          </p:cNvPr>
          <p:cNvSpPr txBox="1"/>
          <p:nvPr/>
        </p:nvSpPr>
        <p:spPr>
          <a:xfrm>
            <a:off x="10518922" y="5480602"/>
            <a:ext cx="1321360" cy="738664"/>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dirty="0"/>
              <a:t>In your own words, what’s a command?</a:t>
            </a:r>
          </a:p>
        </p:txBody>
      </p:sp>
    </p:spTree>
    <p:extLst>
      <p:ext uri="{BB962C8B-B14F-4D97-AF65-F5344CB8AC3E}">
        <p14:creationId xmlns:p14="http://schemas.microsoft.com/office/powerpoint/2010/main" val="102514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70156" y="1316106"/>
            <a:ext cx="10815357" cy="501136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64972" y="1339341"/>
            <a:ext cx="5303926" cy="707886"/>
          </a:xfrm>
          <a:prstGeom prst="rect">
            <a:avLst/>
          </a:prstGeom>
          <a:noFill/>
        </p:spPr>
        <p:txBody>
          <a:bodyPr wrap="square" rtlCol="0">
            <a:spAutoFit/>
          </a:bodyPr>
          <a:lstStyle/>
          <a:p>
            <a:pPr marL="228600" indent="-228600">
              <a:buAutoNum type="arabicPeriod"/>
            </a:pPr>
            <a:r>
              <a:rPr lang="en-US" sz="2000" dirty="0"/>
              <a:t>You can create directories using the command:</a:t>
            </a:r>
          </a:p>
          <a:p>
            <a:pPr algn="ctr"/>
            <a:r>
              <a:rPr lang="en-US" sz="2000" dirty="0" err="1">
                <a:latin typeface="Courier New" panose="02070309020205020404" pitchFamily="49" charset="0"/>
                <a:cs typeface="Courier New" panose="02070309020205020404" pitchFamily="49" charset="0"/>
              </a:rPr>
              <a:t>mkdir</a:t>
            </a:r>
            <a:r>
              <a:rPr lang="en-US" sz="2000" dirty="0">
                <a:latin typeface="Courier New" panose="02070309020205020404" pitchFamily="49" charset="0"/>
                <a:cs typeface="Courier New" panose="02070309020205020404" pitchFamily="49" charset="0"/>
              </a:rPr>
              <a:t> name</a:t>
            </a:r>
          </a:p>
        </p:txBody>
      </p:sp>
      <p:sp>
        <p:nvSpPr>
          <p:cNvPr id="22" name="TextBox 21"/>
          <p:cNvSpPr txBox="1"/>
          <p:nvPr/>
        </p:nvSpPr>
        <p:spPr>
          <a:xfrm>
            <a:off x="5963795" y="3842949"/>
            <a:ext cx="6004859" cy="2062103"/>
          </a:xfrm>
          <a:prstGeom prst="rect">
            <a:avLst/>
          </a:prstGeom>
          <a:noFill/>
        </p:spPr>
        <p:txBody>
          <a:bodyPr wrap="square" rtlCol="0">
            <a:spAutoFit/>
          </a:bodyPr>
          <a:lstStyle/>
          <a:p>
            <a:r>
              <a:rPr lang="en-US" sz="1600" b="1" dirty="0"/>
              <a:t>4. </a:t>
            </a:r>
            <a:r>
              <a:rPr lang="en-US" sz="2000" b="1" dirty="0"/>
              <a:t>Two Challenges:</a:t>
            </a:r>
            <a:r>
              <a:rPr lang="en-US" sz="2000" dirty="0"/>
              <a:t> </a:t>
            </a:r>
            <a:r>
              <a:rPr lang="en-US" sz="1600" dirty="0"/>
              <a:t>(a) </a:t>
            </a:r>
            <a:r>
              <a:rPr lang="en-US" dirty="0"/>
              <a:t>With your team, create 3 directories: </a:t>
            </a:r>
            <a:r>
              <a:rPr lang="en-US" dirty="0">
                <a:latin typeface="Courier New" panose="02070309020205020404" pitchFamily="49" charset="0"/>
                <a:cs typeface="Courier New" panose="02070309020205020404" pitchFamily="49" charset="0"/>
              </a:rPr>
              <a:t>/home/pi/try1</a:t>
            </a:r>
            <a:r>
              <a:rPr lang="en-US" dirty="0"/>
              <a:t>, </a:t>
            </a:r>
            <a:r>
              <a:rPr lang="en-US" dirty="0">
                <a:latin typeface="Courier New" panose="02070309020205020404" pitchFamily="49" charset="0"/>
                <a:cs typeface="Courier New" panose="02070309020205020404" pitchFamily="49" charset="0"/>
              </a:rPr>
              <a:t>/home/pi/try2</a:t>
            </a:r>
            <a:r>
              <a:rPr lang="en-US" dirty="0">
                <a:cs typeface="Courier New" panose="02070309020205020404" pitchFamily="49" charset="0"/>
              </a:rPr>
              <a:t>,  and</a:t>
            </a:r>
            <a:r>
              <a:rPr lang="en-US" dirty="0">
                <a:latin typeface="Courier New" panose="02070309020205020404" pitchFamily="49" charset="0"/>
                <a:cs typeface="Courier New" panose="02070309020205020404" pitchFamily="49" charset="0"/>
              </a:rPr>
              <a:t> 			  /home/pi/try3</a:t>
            </a:r>
            <a:r>
              <a:rPr lang="en-US" dirty="0">
                <a:cs typeface="Courier New" panose="02070309020205020404" pitchFamily="49" charset="0"/>
              </a:rPr>
              <a:t>.</a:t>
            </a:r>
            <a:r>
              <a:rPr lang="en-US" dirty="0"/>
              <a:t>  Then, erase them all.</a:t>
            </a:r>
          </a:p>
          <a:p>
            <a:r>
              <a:rPr lang="en-US" dirty="0"/>
              <a:t>(b) Open &amp; watch a video:</a:t>
            </a:r>
          </a:p>
          <a:p>
            <a:r>
              <a:rPr lang="en-US" dirty="0"/>
              <a:t>To do this 1) Open "Terminal” </a:t>
            </a:r>
          </a:p>
          <a:p>
            <a:r>
              <a:rPr lang="en-US" dirty="0"/>
              <a:t>2) There type in "</a:t>
            </a:r>
            <a:r>
              <a:rPr lang="en-US" dirty="0" err="1"/>
              <a:t>Jupyter</a:t>
            </a:r>
            <a:r>
              <a:rPr lang="en-US" dirty="0"/>
              <a:t> notebook" </a:t>
            </a:r>
          </a:p>
          <a:p>
            <a:r>
              <a:rPr lang="en-US" dirty="0"/>
              <a:t>3) Click Enter.</a:t>
            </a:r>
          </a:p>
        </p:txBody>
      </p:sp>
      <p:sp>
        <p:nvSpPr>
          <p:cNvPr id="30" name="TextBox 29"/>
          <p:cNvSpPr txBox="1"/>
          <p:nvPr/>
        </p:nvSpPr>
        <p:spPr>
          <a:xfrm>
            <a:off x="6081587" y="1356126"/>
            <a:ext cx="5644692" cy="707886"/>
          </a:xfrm>
          <a:prstGeom prst="rect">
            <a:avLst/>
          </a:prstGeom>
          <a:noFill/>
        </p:spPr>
        <p:txBody>
          <a:bodyPr wrap="square" rtlCol="0">
            <a:spAutoFit/>
          </a:bodyPr>
          <a:lstStyle/>
          <a:p>
            <a:pPr marL="342900" indent="-342900">
              <a:buAutoNum type="arabicPeriod" startAt="2"/>
            </a:pPr>
            <a:r>
              <a:rPr lang="en-US" sz="2000" dirty="0"/>
              <a:t>You can remove directories using the command:</a:t>
            </a:r>
          </a:p>
          <a:p>
            <a:pPr algn="ctr"/>
            <a:r>
              <a:rPr lang="en-US" sz="2000" dirty="0" err="1">
                <a:latin typeface="Courier New" panose="02070309020205020404" pitchFamily="49" charset="0"/>
                <a:cs typeface="Courier New" panose="02070309020205020404" pitchFamily="49" charset="0"/>
              </a:rPr>
              <a:t>rmdir</a:t>
            </a:r>
            <a:r>
              <a:rPr lang="en-US" sz="2000" dirty="0">
                <a:latin typeface="Courier New" panose="02070309020205020404" pitchFamily="49" charset="0"/>
                <a:cs typeface="Courier New" panose="02070309020205020404" pitchFamily="49" charset="0"/>
              </a:rPr>
              <a:t> name</a:t>
            </a:r>
            <a:endParaRPr lang="en-US" sz="2000" dirty="0"/>
          </a:p>
        </p:txBody>
      </p:sp>
      <p:sp>
        <p:nvSpPr>
          <p:cNvPr id="33" name="TextBox 32"/>
          <p:cNvSpPr txBox="1"/>
          <p:nvPr/>
        </p:nvSpPr>
        <p:spPr>
          <a:xfrm>
            <a:off x="228599" y="3810049"/>
            <a:ext cx="5727671" cy="2616101"/>
          </a:xfrm>
          <a:prstGeom prst="rect">
            <a:avLst/>
          </a:prstGeom>
          <a:noFill/>
        </p:spPr>
        <p:txBody>
          <a:bodyPr wrap="square" rtlCol="0">
            <a:spAutoFit/>
          </a:bodyPr>
          <a:lstStyle/>
          <a:p>
            <a:pPr marL="242888" indent="-227013"/>
            <a:r>
              <a:rPr lang="en-US" sz="1600" b="1" dirty="0"/>
              <a:t>3. </a:t>
            </a:r>
            <a:r>
              <a:rPr lang="en-US" b="1" dirty="0"/>
              <a:t>More commands:</a:t>
            </a:r>
            <a:r>
              <a:rPr lang="en-US" dirty="0"/>
              <a:t> By using command prompt commands, you can move millions and billions of files between computers with simple commands!</a:t>
            </a:r>
          </a:p>
          <a:p>
            <a:endParaRPr lang="en-US" sz="800" dirty="0"/>
          </a:p>
          <a:p>
            <a:r>
              <a:rPr lang="en-US" sz="1600" dirty="0"/>
              <a:t>     You can find the most important commands by typing the </a:t>
            </a:r>
          </a:p>
          <a:p>
            <a:r>
              <a:rPr lang="en-US" sz="1600" dirty="0"/>
              <a:t>    following address in your browser:</a:t>
            </a:r>
          </a:p>
          <a:p>
            <a:r>
              <a:rPr lang="en-US" sz="1600" dirty="0"/>
              <a:t>     </a:t>
            </a:r>
            <a:r>
              <a:rPr lang="en-US" sz="1600" dirty="0">
                <a:hlinkClick r:id="rId3"/>
              </a:rPr>
              <a:t>www.raspberrypi.org/documentation/linux/usage/commands.md</a:t>
            </a:r>
            <a:endParaRPr lang="en-US" sz="1600" dirty="0"/>
          </a:p>
          <a:p>
            <a:endParaRPr lang="en-US" sz="600" dirty="0"/>
          </a:p>
          <a:p>
            <a:r>
              <a:rPr lang="en-US" sz="1600" dirty="0"/>
              <a:t>     For Linux, type:</a:t>
            </a:r>
          </a:p>
          <a:p>
            <a:r>
              <a:rPr lang="en-US" sz="1600" dirty="0"/>
              <a:t>         </a:t>
            </a:r>
            <a:r>
              <a:rPr lang="en-US" sz="1600" dirty="0">
                <a:hlinkClick r:id="rId4"/>
              </a:rPr>
              <a:t>www.raspberrypi.org/documentation/linux/</a:t>
            </a:r>
            <a:endParaRPr lang="en-US" sz="1400" dirty="0"/>
          </a:p>
          <a:p>
            <a:pPr algn="r"/>
            <a:r>
              <a:rPr lang="en-US" sz="1600" i="1" dirty="0"/>
              <a:t>Can you find the commands to add a new user?</a:t>
            </a:r>
          </a:p>
        </p:txBody>
      </p: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TextBox 23"/>
          <p:cNvSpPr txBox="1"/>
          <p:nvPr/>
        </p:nvSpPr>
        <p:spPr>
          <a:xfrm>
            <a:off x="9384719" y="4752085"/>
            <a:ext cx="2600264" cy="1077218"/>
          </a:xfrm>
          <a:prstGeom prst="rect">
            <a:avLst/>
          </a:prstGeom>
          <a:solidFill>
            <a:schemeClr val="accent1">
              <a:lumMod val="40000"/>
              <a:lumOff val="60000"/>
            </a:schemeClr>
          </a:solidFill>
          <a:ln>
            <a:solidFill>
              <a:schemeClr val="accent1"/>
            </a:solidFill>
          </a:ln>
        </p:spPr>
        <p:txBody>
          <a:bodyPr wrap="square" rtlCol="0">
            <a:spAutoFit/>
          </a:bodyPr>
          <a:lstStyle/>
          <a:p>
            <a:r>
              <a:rPr lang="en-US" sz="1600" b="1" dirty="0"/>
              <a:t>Write: </a:t>
            </a:r>
            <a:r>
              <a:rPr lang="en-US" sz="1600" dirty="0"/>
              <a:t>What Linux commands should you remember? How can you tell the directory levels?</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5" name="Rectangle 34">
            <a:extLst>
              <a:ext uri="{FF2B5EF4-FFF2-40B4-BE49-F238E27FC236}">
                <a16:creationId xmlns:a16="http://schemas.microsoft.com/office/drawing/2014/main" id="{C25411EE-54C2-4E46-A3B0-DD72F3809CD0}"/>
              </a:ext>
            </a:extLst>
          </p:cNvPr>
          <p:cNvSpPr/>
          <p:nvPr/>
        </p:nvSpPr>
        <p:spPr>
          <a:xfrm>
            <a:off x="87681" y="229859"/>
            <a:ext cx="11664024" cy="677108"/>
          </a:xfrm>
          <a:prstGeom prst="rect">
            <a:avLst/>
          </a:prstGeom>
        </p:spPr>
        <p:txBody>
          <a:bodyPr wrap="square">
            <a:spAutoFit/>
          </a:bodyPr>
          <a:lstStyle/>
          <a:p>
            <a:r>
              <a:rPr lang="en-US" sz="3600" b="1" dirty="0">
                <a:effectLst>
                  <a:outerShdw blurRad="50800" dist="38100" dir="2700000" algn="tl" rotWithShape="0">
                    <a:prstClr val="black">
                      <a:alpha val="40000"/>
                    </a:prstClr>
                  </a:outerShdw>
                </a:effectLst>
              </a:rPr>
              <a:t>1.3.2. </a:t>
            </a:r>
            <a:r>
              <a:rPr lang="en-US" sz="3800" b="1" dirty="0">
                <a:effectLst>
                  <a:outerShdw blurRad="50800" dist="38100" dir="2700000" algn="tl" rotWithShape="0">
                    <a:prstClr val="black">
                      <a:alpha val="40000"/>
                    </a:prstClr>
                  </a:outerShdw>
                </a:effectLst>
              </a:rPr>
              <a:t>Linux Commands to Work with Directories</a:t>
            </a:r>
            <a:endParaRPr lang="en-US" sz="3800" dirty="0">
              <a:effectLst>
                <a:outerShdw blurRad="50800" dist="38100" dir="2700000" algn="tl" rotWithShape="0">
                  <a:prstClr val="black">
                    <a:alpha val="40000"/>
                  </a:prstClr>
                </a:outerShdw>
              </a:effectLst>
            </a:endParaRPr>
          </a:p>
        </p:txBody>
      </p:sp>
      <p:sp>
        <p:nvSpPr>
          <p:cNvPr id="70" name="Rectangle 69"/>
          <p:cNvSpPr/>
          <p:nvPr/>
        </p:nvSpPr>
        <p:spPr>
          <a:xfrm>
            <a:off x="564904" y="6438351"/>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pic>
        <p:nvPicPr>
          <p:cNvPr id="51" name="Picture 50">
            <a:extLst>
              <a:ext uri="{FF2B5EF4-FFF2-40B4-BE49-F238E27FC236}">
                <a16:creationId xmlns:a16="http://schemas.microsoft.com/office/drawing/2014/main" id="{1FA5C566-ACFF-1543-B016-2956775B8A0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1278320" y="4370463"/>
            <a:ext cx="730517" cy="8656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2" name="Picture 41">
            <a:extLst>
              <a:ext uri="{FF2B5EF4-FFF2-40B4-BE49-F238E27FC236}">
                <a16:creationId xmlns:a16="http://schemas.microsoft.com/office/drawing/2014/main" id="{4BA908CA-74CD-BB43-B9D8-7C61022E69E2}"/>
              </a:ext>
            </a:extLst>
          </p:cNvPr>
          <p:cNvPicPr>
            <a:picLocks noChangeAspect="1"/>
          </p:cNvPicPr>
          <p:nvPr/>
        </p:nvPicPr>
        <p:blipFill>
          <a:blip r:embed="rId6"/>
          <a:stretch>
            <a:fillRect/>
          </a:stretch>
        </p:blipFill>
        <p:spPr>
          <a:xfrm>
            <a:off x="3021090" y="2324575"/>
            <a:ext cx="1681538" cy="927496"/>
          </a:xfrm>
          <a:prstGeom prst="rect">
            <a:avLst/>
          </a:prstGeom>
          <a:ln>
            <a:solidFill>
              <a:schemeClr val="bg1">
                <a:lumMod val="65000"/>
              </a:schemeClr>
            </a:solidFill>
          </a:ln>
        </p:spPr>
      </p:pic>
      <p:pic>
        <p:nvPicPr>
          <p:cNvPr id="44" name="Picture 43">
            <a:extLst>
              <a:ext uri="{FF2B5EF4-FFF2-40B4-BE49-F238E27FC236}">
                <a16:creationId xmlns:a16="http://schemas.microsoft.com/office/drawing/2014/main" id="{FC9DE3F0-0486-3347-B170-FDC625FC976E}"/>
              </a:ext>
            </a:extLst>
          </p:cNvPr>
          <p:cNvPicPr>
            <a:picLocks noChangeAspect="1"/>
          </p:cNvPicPr>
          <p:nvPr/>
        </p:nvPicPr>
        <p:blipFill>
          <a:blip r:embed="rId7"/>
          <a:stretch>
            <a:fillRect/>
          </a:stretch>
        </p:blipFill>
        <p:spPr>
          <a:xfrm>
            <a:off x="8762950" y="2184227"/>
            <a:ext cx="1688014" cy="973947"/>
          </a:xfrm>
          <a:prstGeom prst="rect">
            <a:avLst/>
          </a:prstGeom>
          <a:ln>
            <a:solidFill>
              <a:schemeClr val="bg1">
                <a:lumMod val="65000"/>
              </a:schemeClr>
            </a:solidFill>
          </a:ln>
        </p:spPr>
      </p:pic>
      <p:sp>
        <p:nvSpPr>
          <p:cNvPr id="45" name="TextBox 44">
            <a:extLst>
              <a:ext uri="{FF2B5EF4-FFF2-40B4-BE49-F238E27FC236}">
                <a16:creationId xmlns:a16="http://schemas.microsoft.com/office/drawing/2014/main" id="{4B215699-16C4-6347-9341-2777BE1EB857}"/>
              </a:ext>
            </a:extLst>
          </p:cNvPr>
          <p:cNvSpPr txBox="1"/>
          <p:nvPr/>
        </p:nvSpPr>
        <p:spPr>
          <a:xfrm>
            <a:off x="1607449" y="2298116"/>
            <a:ext cx="1089972" cy="954107"/>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What will these commands </a:t>
            </a:r>
            <a:r>
              <a:rPr lang="en-US" sz="1400" b="1" dirty="0"/>
              <a:t>do</a:t>
            </a:r>
            <a:r>
              <a:rPr lang="en-US" sz="1400" dirty="0"/>
              <a:t>? &amp; Why?</a:t>
            </a:r>
          </a:p>
        </p:txBody>
      </p:sp>
      <p:cxnSp>
        <p:nvCxnSpPr>
          <p:cNvPr id="59" name="Straight Arrow Connector 58">
            <a:extLst>
              <a:ext uri="{FF2B5EF4-FFF2-40B4-BE49-F238E27FC236}">
                <a16:creationId xmlns:a16="http://schemas.microsoft.com/office/drawing/2014/main" id="{7753F5B0-E94B-EB4B-ABEA-371FCA752E8D}"/>
              </a:ext>
            </a:extLst>
          </p:cNvPr>
          <p:cNvCxnSpPr>
            <a:cxnSpLocks/>
          </p:cNvCxnSpPr>
          <p:nvPr/>
        </p:nvCxnSpPr>
        <p:spPr>
          <a:xfrm>
            <a:off x="2708433" y="2776357"/>
            <a:ext cx="232628" cy="44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6A5E9C7-9083-A64A-9948-CDB3696B51E9}"/>
              </a:ext>
            </a:extLst>
          </p:cNvPr>
          <p:cNvCxnSpPr>
            <a:cxnSpLocks/>
          </p:cNvCxnSpPr>
          <p:nvPr/>
        </p:nvCxnSpPr>
        <p:spPr>
          <a:xfrm>
            <a:off x="8482311" y="2693686"/>
            <a:ext cx="232628" cy="44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F6E279-9258-4B5E-BBD2-46F6B2BD594E}"/>
              </a:ext>
            </a:extLst>
          </p:cNvPr>
          <p:cNvSpPr txBox="1"/>
          <p:nvPr/>
        </p:nvSpPr>
        <p:spPr>
          <a:xfrm>
            <a:off x="7391958" y="2206348"/>
            <a:ext cx="1066245" cy="954107"/>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What will these commands </a:t>
            </a:r>
            <a:r>
              <a:rPr lang="en-US" sz="1400" b="1" dirty="0"/>
              <a:t>do</a:t>
            </a:r>
            <a:r>
              <a:rPr lang="en-US" sz="1400" dirty="0"/>
              <a:t>? &amp; Why?</a:t>
            </a:r>
          </a:p>
        </p:txBody>
      </p:sp>
      <p:sp>
        <p:nvSpPr>
          <p:cNvPr id="36" name="TextBox 35">
            <a:extLst>
              <a:ext uri="{FF2B5EF4-FFF2-40B4-BE49-F238E27FC236}">
                <a16:creationId xmlns:a16="http://schemas.microsoft.com/office/drawing/2014/main" id="{42576FD1-2CA4-434E-AE6C-C9DE34653641}"/>
              </a:ext>
            </a:extLst>
          </p:cNvPr>
          <p:cNvSpPr txBox="1"/>
          <p:nvPr/>
        </p:nvSpPr>
        <p:spPr>
          <a:xfrm>
            <a:off x="6163420" y="3190832"/>
            <a:ext cx="4968384" cy="584775"/>
          </a:xfrm>
          <a:prstGeom prst="rect">
            <a:avLst/>
          </a:prstGeom>
          <a:noFill/>
        </p:spPr>
        <p:txBody>
          <a:bodyPr wrap="square" rtlCol="0">
            <a:spAutoFit/>
          </a:bodyPr>
          <a:lstStyle/>
          <a:p>
            <a:pPr algn="ctr"/>
            <a:r>
              <a:rPr lang="en-US" sz="1600" b="1" dirty="0"/>
              <a:t>Be careful: </a:t>
            </a:r>
            <a:r>
              <a:rPr lang="en-US" sz="1600" dirty="0"/>
              <a:t>Once you remove a directory, you cannot</a:t>
            </a:r>
          </a:p>
          <a:p>
            <a:pPr algn="ctr"/>
            <a:r>
              <a:rPr lang="en-US" sz="1600" dirty="0"/>
              <a:t>recover the files in that directory.</a:t>
            </a:r>
          </a:p>
        </p:txBody>
      </p:sp>
      <p:pic>
        <p:nvPicPr>
          <p:cNvPr id="3" name="Picture 2">
            <a:extLst>
              <a:ext uri="{FF2B5EF4-FFF2-40B4-BE49-F238E27FC236}">
                <a16:creationId xmlns:a16="http://schemas.microsoft.com/office/drawing/2014/main" id="{7533958C-4234-684F-821A-67A8B0353B98}"/>
              </a:ext>
            </a:extLst>
          </p:cNvPr>
          <p:cNvPicPr>
            <a:picLocks noChangeAspect="1"/>
          </p:cNvPicPr>
          <p:nvPr/>
        </p:nvPicPr>
        <p:blipFill rotWithShape="1">
          <a:blip r:embed="rId8"/>
          <a:srcRect t="39835"/>
          <a:stretch/>
        </p:blipFill>
        <p:spPr>
          <a:xfrm>
            <a:off x="6163419" y="5887812"/>
            <a:ext cx="5845417" cy="534864"/>
          </a:xfrm>
          <a:prstGeom prst="rect">
            <a:avLst/>
          </a:prstGeom>
        </p:spPr>
      </p:pic>
      <p:pic>
        <p:nvPicPr>
          <p:cNvPr id="27" name="Picture 26">
            <a:extLst>
              <a:ext uri="{FF2B5EF4-FFF2-40B4-BE49-F238E27FC236}">
                <a16:creationId xmlns:a16="http://schemas.microsoft.com/office/drawing/2014/main" id="{912FEF61-E9D5-E84E-BAC0-5BC1CA69C7F2}"/>
              </a:ext>
            </a:extLst>
          </p:cNvPr>
          <p:cNvPicPr/>
          <p:nvPr/>
        </p:nvPicPr>
        <p:blipFill rotWithShape="1">
          <a:blip r:embed="rId9">
            <a:extLst>
              <a:ext uri="{28A0092B-C50C-407E-A947-70E740481C1C}">
                <a14:useLocalDpi xmlns:a14="http://schemas.microsoft.com/office/drawing/2010/main" val="0"/>
              </a:ext>
            </a:extLst>
          </a:blip>
          <a:srcRect l="12196" t="14288" r="7317" b="14284"/>
          <a:stretch/>
        </p:blipFill>
        <p:spPr bwMode="auto">
          <a:xfrm>
            <a:off x="8949895" y="5026615"/>
            <a:ext cx="314325" cy="238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198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108075"/>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26976" y="2143591"/>
            <a:ext cx="5153552" cy="1200329"/>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Raspberry Pi kit</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0461729" y="424810"/>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466946"/>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35800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084414" y="1764092"/>
            <a:ext cx="5585835" cy="3693319"/>
          </a:xfrm>
          <a:prstGeom prst="rect">
            <a:avLst/>
          </a:prstGeom>
          <a:noFill/>
        </p:spPr>
        <p:txBody>
          <a:bodyPr wrap="square" rtlCol="0">
            <a:spAutoFit/>
          </a:bodyPr>
          <a:lstStyle/>
          <a:p>
            <a:pPr marL="360362" indent="-342900">
              <a:buAutoNum type="arabicPeriod"/>
            </a:pPr>
            <a:r>
              <a:rPr lang="en-US" dirty="0"/>
              <a:t>Have students think about how they usually navigate computers and use that to think about this session.</a:t>
            </a:r>
          </a:p>
          <a:p>
            <a:pPr marL="360362" indent="-342900">
              <a:buAutoNum type="arabicPeriod"/>
            </a:pPr>
            <a:r>
              <a:rPr lang="en-US" dirty="0"/>
              <a:t>Motivate students to take turns typing in commands, so that all of them have similar participation.</a:t>
            </a:r>
          </a:p>
          <a:p>
            <a:pPr marL="360362" indent="-342900">
              <a:buAutoNum type="arabicPeriod"/>
            </a:pPr>
            <a:r>
              <a:rPr lang="en-US" dirty="0"/>
              <a:t>Let students pay attention to what is happening when commands are typed, and ask students who are not typing to describe what is happening and why. If the group wants, create own names for directories. </a:t>
            </a:r>
          </a:p>
          <a:p>
            <a:pPr marL="360362" indent="-342900">
              <a:buAutoNum type="arabicPeriod"/>
            </a:pPr>
            <a:r>
              <a:rPr lang="en-US" dirty="0"/>
              <a:t>Have students debrief what they learned at the end of the session and write in their journal at least 3 thoughts.</a:t>
            </a:r>
          </a:p>
          <a:p>
            <a:pPr marL="360362" indent="-342900">
              <a:buAutoNum type="arabicPeriod"/>
            </a:pPr>
            <a:r>
              <a:rPr lang="en-US" dirty="0"/>
              <a:t>Promote collaboration by listening to and helping each other.  An error is just a step to get better.</a:t>
            </a:r>
          </a:p>
        </p:txBody>
      </p:sp>
      <p:sp>
        <p:nvSpPr>
          <p:cNvPr id="12" name="Rectangle 11"/>
          <p:cNvSpPr/>
          <p:nvPr/>
        </p:nvSpPr>
        <p:spPr>
          <a:xfrm>
            <a:off x="1" y="241989"/>
            <a:ext cx="12168826" cy="769441"/>
          </a:xfrm>
          <a:prstGeom prst="rect">
            <a:avLst/>
          </a:prstGeom>
        </p:spPr>
        <p:txBody>
          <a:bodyPr wrap="square">
            <a:spAutoFit/>
          </a:bodyPr>
          <a:lstStyle/>
          <a:p>
            <a:r>
              <a:rPr lang="en-US" sz="3600" b="1" dirty="0"/>
              <a:t>1.3. </a:t>
            </a:r>
            <a:r>
              <a:rPr lang="en-US" sz="4400" b="1" dirty="0">
                <a:effectLst>
                  <a:outerShdw blurRad="50800" dist="38100" dir="2700000" algn="tl" rotWithShape="0">
                    <a:prstClr val="black">
                      <a:alpha val="40000"/>
                    </a:prstClr>
                  </a:outerShdw>
                </a:effectLst>
              </a:rPr>
              <a:t>Linux: </a:t>
            </a:r>
            <a:r>
              <a:rPr lang="en-US" sz="2800" b="1" dirty="0">
                <a:effectLst>
                  <a:outerShdw blurRad="50800" dist="38100" dir="2700000" algn="tl" rotWithShape="0">
                    <a:prstClr val="black">
                      <a:alpha val="40000"/>
                    </a:prstClr>
                  </a:outerShdw>
                </a:effectLst>
              </a:rPr>
              <a:t>Directory Navigation &amp; Basic Commands</a:t>
            </a:r>
            <a:endParaRPr lang="en-US" sz="2800" dirty="0"/>
          </a:p>
        </p:txBody>
      </p:sp>
      <p:sp>
        <p:nvSpPr>
          <p:cNvPr id="3" name="Rectangle 2">
            <a:extLst>
              <a:ext uri="{FF2B5EF4-FFF2-40B4-BE49-F238E27FC236}">
                <a16:creationId xmlns:a16="http://schemas.microsoft.com/office/drawing/2014/main" id="{7CA6641C-6141-C04F-BF00-359190455E4A}"/>
              </a:ext>
            </a:extLst>
          </p:cNvPr>
          <p:cNvSpPr/>
          <p:nvPr/>
        </p:nvSpPr>
        <p:spPr>
          <a:xfrm>
            <a:off x="1814760" y="5654005"/>
            <a:ext cx="8839201" cy="369332"/>
          </a:xfrm>
          <a:prstGeom prst="rect">
            <a:avLst/>
          </a:prstGeom>
        </p:spPr>
        <p:txBody>
          <a:bodyPr wrap="square">
            <a:spAutoFit/>
          </a:bodyPr>
          <a:lstStyle/>
          <a:p>
            <a:pPr lvl="0"/>
            <a:r>
              <a:rPr lang="en-US" b="1" dirty="0"/>
              <a:t>Activity 3 Goal: </a:t>
            </a:r>
            <a:r>
              <a:rPr lang="en-US" dirty="0"/>
              <a:t>Utilize basic Linux commands to navigate filesystems in a Raspberry Pi.</a:t>
            </a:r>
          </a:p>
        </p:txBody>
      </p:sp>
      <p:sp>
        <p:nvSpPr>
          <p:cNvPr id="14" name="Rectangle 13">
            <a:extLst>
              <a:ext uri="{FF2B5EF4-FFF2-40B4-BE49-F238E27FC236}">
                <a16:creationId xmlns:a16="http://schemas.microsoft.com/office/drawing/2014/main" id="{D21A3A6D-704E-7440-8826-2999FDFDF719}"/>
              </a:ext>
            </a:extLst>
          </p:cNvPr>
          <p:cNvSpPr/>
          <p:nvPr/>
        </p:nvSpPr>
        <p:spPr>
          <a:xfrm>
            <a:off x="356655" y="3219419"/>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Evaluate how did the team roles work?</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78083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70156" y="1316106"/>
            <a:ext cx="10815357" cy="501136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684" y="1100420"/>
            <a:ext cx="6015906" cy="369332"/>
          </a:xfrm>
          <a:prstGeom prst="rect">
            <a:avLst/>
          </a:prstGeom>
          <a:noFill/>
        </p:spPr>
        <p:txBody>
          <a:bodyPr wrap="square" rtlCol="0">
            <a:spAutoFit/>
          </a:bodyPr>
          <a:lstStyle/>
          <a:p>
            <a:pPr marL="228600" indent="-228600">
              <a:buAutoNum type="arabicPeriod"/>
            </a:pPr>
            <a:r>
              <a:rPr lang="en-US" i="1" dirty="0"/>
              <a:t>Open the </a:t>
            </a:r>
            <a:r>
              <a:rPr lang="en-US" b="1" i="1" dirty="0"/>
              <a:t>terminal</a:t>
            </a:r>
            <a:r>
              <a:rPr lang="en-US" i="1" dirty="0"/>
              <a:t>.</a:t>
            </a:r>
            <a:endParaRPr lang="en-US" dirty="0"/>
          </a:p>
        </p:txBody>
      </p:sp>
      <p:sp>
        <p:nvSpPr>
          <p:cNvPr id="22" name="TextBox 21"/>
          <p:cNvSpPr txBox="1"/>
          <p:nvPr/>
        </p:nvSpPr>
        <p:spPr>
          <a:xfrm>
            <a:off x="5980124" y="3842949"/>
            <a:ext cx="6060061" cy="830997"/>
          </a:xfrm>
          <a:prstGeom prst="rect">
            <a:avLst/>
          </a:prstGeom>
          <a:noFill/>
        </p:spPr>
        <p:txBody>
          <a:bodyPr wrap="square" rtlCol="0">
            <a:spAutoFit/>
          </a:bodyPr>
          <a:lstStyle/>
          <a:p>
            <a:r>
              <a:rPr lang="en-US" sz="1600" dirty="0"/>
              <a:t>4. </a:t>
            </a:r>
            <a:r>
              <a:rPr lang="en-US" sz="1600" b="1" dirty="0">
                <a:highlight>
                  <a:srgbClr val="FFFF00"/>
                </a:highlight>
              </a:rPr>
              <a:t>Challenge:</a:t>
            </a:r>
          </a:p>
          <a:p>
            <a:endParaRPr lang="en-US" sz="1600" b="1" dirty="0">
              <a:highlight>
                <a:srgbClr val="FFFF00"/>
              </a:highlight>
            </a:endParaRPr>
          </a:p>
          <a:p>
            <a:endParaRPr lang="en-US" sz="1600" b="1" dirty="0">
              <a:highlight>
                <a:srgbClr val="FFFF00"/>
              </a:highlight>
            </a:endParaRPr>
          </a:p>
        </p:txBody>
      </p:sp>
      <p:sp>
        <p:nvSpPr>
          <p:cNvPr id="30" name="TextBox 29"/>
          <p:cNvSpPr txBox="1"/>
          <p:nvPr/>
        </p:nvSpPr>
        <p:spPr>
          <a:xfrm>
            <a:off x="5964729" y="1081231"/>
            <a:ext cx="6139590" cy="338554"/>
          </a:xfrm>
          <a:prstGeom prst="rect">
            <a:avLst/>
          </a:prstGeom>
          <a:noFill/>
        </p:spPr>
        <p:txBody>
          <a:bodyPr wrap="square" rtlCol="0">
            <a:spAutoFit/>
          </a:bodyPr>
          <a:lstStyle/>
          <a:p>
            <a:pPr marL="176213" indent="-176213"/>
            <a:r>
              <a:rPr lang="en-US" sz="1600" dirty="0"/>
              <a:t>2. Open the </a:t>
            </a:r>
            <a:r>
              <a:rPr lang="en-US" sz="1600" b="1" dirty="0"/>
              <a:t>terminal</a:t>
            </a:r>
            <a:r>
              <a:rPr lang="en-US" sz="1600" dirty="0"/>
              <a:t> by double clicking on its icon:</a:t>
            </a:r>
          </a:p>
        </p:txBody>
      </p:sp>
      <p:sp>
        <p:nvSpPr>
          <p:cNvPr id="33" name="TextBox 32"/>
          <p:cNvSpPr txBox="1"/>
          <p:nvPr/>
        </p:nvSpPr>
        <p:spPr>
          <a:xfrm>
            <a:off x="68420" y="3810049"/>
            <a:ext cx="6066664" cy="338554"/>
          </a:xfrm>
          <a:prstGeom prst="rect">
            <a:avLst/>
          </a:prstGeom>
          <a:noFill/>
        </p:spPr>
        <p:txBody>
          <a:bodyPr wrap="square" rtlCol="0">
            <a:spAutoFit/>
          </a:bodyPr>
          <a:lstStyle/>
          <a:p>
            <a:pPr marL="176213" indent="-176213"/>
            <a:r>
              <a:rPr lang="en-US" sz="1600" dirty="0"/>
              <a:t>3.  </a:t>
            </a:r>
            <a:r>
              <a:rPr lang="en-US" sz="1600" b="1" dirty="0"/>
              <a:t>Work:</a:t>
            </a:r>
            <a:r>
              <a:rPr lang="en-US" sz="1600" dirty="0"/>
              <a:t> There are many more commands.  Try them out, take turns.</a:t>
            </a:r>
          </a:p>
        </p:txBody>
      </p: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5" name="Rectangle 34">
            <a:extLst>
              <a:ext uri="{FF2B5EF4-FFF2-40B4-BE49-F238E27FC236}">
                <a16:creationId xmlns:a16="http://schemas.microsoft.com/office/drawing/2014/main" id="{C25411EE-54C2-4E46-A3B0-DD72F3809CD0}"/>
              </a:ext>
            </a:extLst>
          </p:cNvPr>
          <p:cNvSpPr/>
          <p:nvPr/>
        </p:nvSpPr>
        <p:spPr>
          <a:xfrm>
            <a:off x="68420" y="180872"/>
            <a:ext cx="12035899" cy="677108"/>
          </a:xfrm>
          <a:prstGeom prst="rect">
            <a:avLst/>
          </a:prstGeom>
        </p:spPr>
        <p:txBody>
          <a:bodyPr wrap="square">
            <a:spAutoFit/>
          </a:bodyPr>
          <a:lstStyle/>
          <a:p>
            <a:r>
              <a:rPr lang="en-US" sz="3600" b="1" dirty="0">
                <a:effectLst>
                  <a:outerShdw blurRad="50800" dist="38100" dir="2700000" algn="tl" rotWithShape="0">
                    <a:prstClr val="black">
                      <a:alpha val="40000"/>
                    </a:prstClr>
                  </a:outerShdw>
                </a:effectLst>
              </a:rPr>
              <a:t>1.4. </a:t>
            </a:r>
            <a:r>
              <a:rPr lang="en-US" sz="3800" b="1" dirty="0">
                <a:effectLst>
                  <a:outerShdw blurRad="50800" dist="38100" dir="2700000" algn="tl" rotWithShape="0">
                    <a:prstClr val="black">
                      <a:alpha val="40000"/>
                    </a:prstClr>
                  </a:outerShdw>
                </a:effectLst>
              </a:rPr>
              <a:t>Linux Commands to Play the Video ?????</a:t>
            </a:r>
            <a:endParaRPr lang="en-US" sz="3800" dirty="0">
              <a:effectLst>
                <a:outerShdw blurRad="50800" dist="38100" dir="2700000" algn="tl" rotWithShape="0">
                  <a:prstClr val="black">
                    <a:alpha val="40000"/>
                  </a:prstClr>
                </a:outerShdw>
              </a:effectLst>
            </a:endParaRPr>
          </a:p>
        </p:txBody>
      </p:sp>
      <p:pic>
        <p:nvPicPr>
          <p:cNvPr id="38" name="Picture 37">
            <a:extLst>
              <a:ext uri="{FF2B5EF4-FFF2-40B4-BE49-F238E27FC236}">
                <a16:creationId xmlns:a16="http://schemas.microsoft.com/office/drawing/2014/main" id="{E218B548-D38A-7C42-AAE2-C01EEC1B7B4D}"/>
              </a:ext>
            </a:extLst>
          </p:cNvPr>
          <p:cNvPicPr/>
          <p:nvPr/>
        </p:nvPicPr>
        <p:blipFill rotWithShape="1">
          <a:blip r:embed="rId3">
            <a:extLst>
              <a:ext uri="{28A0092B-C50C-407E-A947-70E740481C1C}">
                <a14:useLocalDpi xmlns:a14="http://schemas.microsoft.com/office/drawing/2010/main" val="0"/>
              </a:ext>
            </a:extLst>
          </a:blip>
          <a:srcRect l="12196" t="14288" r="7317" b="14284"/>
          <a:stretch/>
        </p:blipFill>
        <p:spPr bwMode="auto">
          <a:xfrm>
            <a:off x="2503261" y="1166023"/>
            <a:ext cx="314325" cy="238125"/>
          </a:xfrm>
          <a:prstGeom prst="rect">
            <a:avLst/>
          </a:prstGeom>
          <a:noFill/>
          <a:ln>
            <a:noFill/>
          </a:ln>
          <a:extLst>
            <a:ext uri="{53640926-AAD7-44D8-BBD7-CCE9431645EC}">
              <a14:shadowObscured xmlns:a14="http://schemas.microsoft.com/office/drawing/2010/main"/>
            </a:ext>
          </a:extLst>
        </p:spPr>
      </p:pic>
      <p:sp>
        <p:nvSpPr>
          <p:cNvPr id="70" name="Rectangle 69"/>
          <p:cNvSpPr/>
          <p:nvPr/>
        </p:nvSpPr>
        <p:spPr>
          <a:xfrm>
            <a:off x="-71918" y="6487338"/>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25" name="TextBox 24">
            <a:extLst>
              <a:ext uri="{FF2B5EF4-FFF2-40B4-BE49-F238E27FC236}">
                <a16:creationId xmlns:a16="http://schemas.microsoft.com/office/drawing/2014/main" id="{A2E5CBEE-9F8C-BD4A-A25D-CDA9336B4AF3}"/>
              </a:ext>
            </a:extLst>
          </p:cNvPr>
          <p:cNvSpPr txBox="1"/>
          <p:nvPr/>
        </p:nvSpPr>
        <p:spPr>
          <a:xfrm>
            <a:off x="10518922" y="5480602"/>
            <a:ext cx="1321360" cy="738664"/>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dirty="0"/>
              <a:t>In your own words, what’s a command?</a:t>
            </a:r>
          </a:p>
        </p:txBody>
      </p:sp>
    </p:spTree>
    <p:extLst>
      <p:ext uri="{BB962C8B-B14F-4D97-AF65-F5344CB8AC3E}">
        <p14:creationId xmlns:p14="http://schemas.microsoft.com/office/powerpoint/2010/main" val="1212349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PaintBrush/>
                    </a14:imgEffect>
                  </a14:imgLayer>
                </a14:imgProps>
              </a:ext>
            </a:extLst>
          </a:blip>
          <a:srcRect/>
          <a:stretch/>
        </p:blipFill>
        <p:spPr bwMode="auto">
          <a:xfrm>
            <a:off x="27941" y="0"/>
            <a:ext cx="1812472" cy="2155104"/>
          </a:xfrm>
          <a:prstGeom prst="rect">
            <a:avLst/>
          </a:prstGeom>
          <a:noFill/>
          <a:ln w="31750" cap="sq">
            <a:noFill/>
            <a:miter lim="800000"/>
          </a:ln>
        </p:spPr>
      </p:pic>
      <p:pic>
        <p:nvPicPr>
          <p:cNvPr id="4" name="Picture 3"/>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116457" y="4286523"/>
            <a:ext cx="1982285" cy="2269671"/>
          </a:xfrm>
          <a:prstGeom prst="rect">
            <a:avLst/>
          </a:prstGeom>
          <a:ln w="31750" cap="sq">
            <a:noFill/>
            <a:miter lim="800000"/>
          </a:ln>
          <a:extLst>
            <a:ext uri="{53640926-AAD7-44D8-BBD7-CCE9431645EC}">
              <a14:shadowObscured xmlns:a14="http://schemas.microsoft.com/office/drawing/2010/main"/>
            </a:ext>
          </a:extLst>
        </p:spPr>
      </p:pic>
      <p:sp>
        <p:nvSpPr>
          <p:cNvPr id="2" name="Title 1"/>
          <p:cNvSpPr>
            <a:spLocks noGrp="1"/>
          </p:cNvSpPr>
          <p:nvPr>
            <p:ph type="title"/>
          </p:nvPr>
        </p:nvSpPr>
        <p:spPr>
          <a:xfrm>
            <a:off x="2641601" y="329304"/>
            <a:ext cx="7220856" cy="895338"/>
          </a:xfrm>
        </p:spPr>
        <p:txBody>
          <a:bodyPr>
            <a:normAutofit/>
          </a:bodyPr>
          <a:lstStyle/>
          <a:p>
            <a:r>
              <a:rPr lang="en-US" dirty="0"/>
              <a:t>Level 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81872320"/>
              </p:ext>
            </p:extLst>
          </p:nvPr>
        </p:nvGraphicFramePr>
        <p:xfrm>
          <a:off x="320393" y="1589214"/>
          <a:ext cx="9601200" cy="5175695"/>
        </p:xfrm>
        <a:graphic>
          <a:graphicData uri="http://schemas.openxmlformats.org/drawingml/2006/table">
            <a:tbl>
              <a:tblPr>
                <a:tableStyleId>{5C22544A-7EE6-4342-B048-85BDC9FD1C3A}</a:tableStyleId>
              </a:tblPr>
              <a:tblGrid>
                <a:gridCol w="9601200">
                  <a:extLst>
                    <a:ext uri="{9D8B030D-6E8A-4147-A177-3AD203B41FA5}">
                      <a16:colId xmlns:a16="http://schemas.microsoft.com/office/drawing/2014/main" val="20000"/>
                    </a:ext>
                  </a:extLst>
                </a:gridCol>
              </a:tblGrid>
              <a:tr h="5166893">
                <a:tc>
                  <a:txBody>
                    <a:bodyPr/>
                    <a:lstStyle/>
                    <a:p>
                      <a:pPr marL="646113" marR="0" indent="-347663" algn="l">
                        <a:lnSpc>
                          <a:spcPct val="107000"/>
                        </a:lnSpc>
                        <a:spcBef>
                          <a:spcPts val="0"/>
                        </a:spcBef>
                        <a:spcAft>
                          <a:spcPts val="800"/>
                        </a:spcAft>
                        <a:buFont typeface="Arial" charset="0"/>
                        <a:buChar char="•"/>
                        <a:tabLst/>
                      </a:pPr>
                      <a:r>
                        <a:rPr lang="en-US" sz="2500" dirty="0">
                          <a:solidFill>
                            <a:srgbClr val="FF0000"/>
                          </a:solidFill>
                          <a:effectLst/>
                        </a:rPr>
                        <a:t>SESSION 1: </a:t>
                      </a:r>
                      <a:r>
                        <a:rPr lang="en-US" sz="2500" b="1" i="1" dirty="0">
                          <a:solidFill>
                            <a:srgbClr val="FF0000"/>
                          </a:solidFill>
                          <a:effectLst/>
                        </a:rPr>
                        <a:t>Basic of Raspberry PI and Linux-</a:t>
                      </a:r>
                      <a:r>
                        <a:rPr lang="en-US" sz="2500" b="0" i="1" dirty="0">
                          <a:solidFill>
                            <a:srgbClr val="FF0000"/>
                          </a:solidFill>
                          <a:effectLst/>
                        </a:rPr>
                        <a:t>(motivational overview</a:t>
                      </a:r>
                      <a:r>
                        <a:rPr lang="en-US" sz="2500" b="0" i="1" baseline="0" dirty="0">
                          <a:solidFill>
                            <a:srgbClr val="FF0000"/>
                          </a:solidFill>
                          <a:effectLst/>
                        </a:rPr>
                        <a:t> of projects-images, ls, cd, to find previously made files)</a:t>
                      </a:r>
                      <a:endParaRPr lang="en-US" sz="2500" b="0" i="1" dirty="0">
                        <a:solidFill>
                          <a:srgbClr val="FF0000"/>
                        </a:solidFill>
                        <a:effectLst/>
                      </a:endParaRPr>
                    </a:p>
                    <a:p>
                      <a:pPr marL="646113" marR="0" indent="-347663" algn="l">
                        <a:lnSpc>
                          <a:spcPct val="107000"/>
                        </a:lnSpc>
                        <a:spcBef>
                          <a:spcPts val="0"/>
                        </a:spcBef>
                        <a:spcAft>
                          <a:spcPts val="800"/>
                        </a:spcAft>
                        <a:buFont typeface="Arial" charset="0"/>
                        <a:buChar char="•"/>
                        <a:tabLst/>
                      </a:pPr>
                      <a:r>
                        <a:rPr lang="en-US" sz="2500" dirty="0">
                          <a:solidFill>
                            <a:srgbClr val="FF0000"/>
                          </a:solidFill>
                          <a:effectLst/>
                        </a:rPr>
                        <a:t>SESSION 2: </a:t>
                      </a:r>
                      <a:r>
                        <a:rPr lang="en-US" sz="2500" b="1" i="1" dirty="0">
                          <a:solidFill>
                            <a:srgbClr val="FF0000"/>
                          </a:solidFill>
                          <a:effectLst/>
                        </a:rPr>
                        <a:t>Introduction to Python </a:t>
                      </a:r>
                      <a:r>
                        <a:rPr lang="en-US" sz="2500" b="0" i="1" dirty="0">
                          <a:solidFill>
                            <a:srgbClr val="FF0000"/>
                          </a:solidFill>
                          <a:effectLst/>
                        </a:rPr>
                        <a:t>(print, for</a:t>
                      </a:r>
                      <a:r>
                        <a:rPr lang="en-US" sz="2500" b="0" i="1" baseline="0" dirty="0">
                          <a:solidFill>
                            <a:srgbClr val="FF0000"/>
                          </a:solidFill>
                          <a:effectLst/>
                        </a:rPr>
                        <a:t>, if</a:t>
                      </a:r>
                      <a:r>
                        <a:rPr lang="en-US" sz="2500" b="0" i="1" dirty="0">
                          <a:solidFill>
                            <a:srgbClr val="FF0000"/>
                          </a:solidFill>
                          <a:effectLst/>
                        </a:rPr>
                        <a:t>)</a:t>
                      </a:r>
                    </a:p>
                    <a:p>
                      <a:pPr marL="646113" marR="0" indent="-347663" algn="l">
                        <a:lnSpc>
                          <a:spcPct val="107000"/>
                        </a:lnSpc>
                        <a:spcBef>
                          <a:spcPts val="0"/>
                        </a:spcBef>
                        <a:spcAft>
                          <a:spcPts val="800"/>
                        </a:spcAft>
                        <a:buFont typeface="Arial" charset="0"/>
                        <a:buChar char="•"/>
                        <a:tabLst/>
                      </a:pPr>
                      <a:r>
                        <a:rPr lang="en-US" sz="2500" dirty="0">
                          <a:solidFill>
                            <a:srgbClr val="FF0000"/>
                          </a:solidFill>
                          <a:effectLst/>
                        </a:rPr>
                        <a:t>SESSION 3:  </a:t>
                      </a:r>
                      <a:r>
                        <a:rPr lang="en-US" sz="2500" b="1" i="1" dirty="0">
                          <a:solidFill>
                            <a:srgbClr val="FF0000"/>
                          </a:solidFill>
                          <a:effectLst/>
                        </a:rPr>
                        <a:t>Algorithms </a:t>
                      </a:r>
                      <a:r>
                        <a:rPr lang="en-US" sz="2500" b="0" i="1" dirty="0">
                          <a:solidFill>
                            <a:srgbClr val="FF0000"/>
                          </a:solidFill>
                          <a:effectLst/>
                        </a:rPr>
                        <a:t>(for loops-arithmetic</a:t>
                      </a:r>
                      <a:r>
                        <a:rPr lang="en-US" sz="2500" b="0" i="1" baseline="0" dirty="0">
                          <a:solidFill>
                            <a:srgbClr val="FF0000"/>
                          </a:solidFill>
                          <a:effectLst/>
                        </a:rPr>
                        <a:t> progressions</a:t>
                      </a:r>
                      <a:r>
                        <a:rPr lang="en-US" sz="2500" b="0" i="1" dirty="0">
                          <a:solidFill>
                            <a:srgbClr val="FF0000"/>
                          </a:solidFill>
                          <a:effectLst/>
                        </a:rPr>
                        <a:t>, if statements-ranges,</a:t>
                      </a:r>
                      <a:r>
                        <a:rPr lang="en-US" sz="2500" b="0" i="1" baseline="0" dirty="0">
                          <a:solidFill>
                            <a:srgbClr val="FF0000"/>
                          </a:solidFill>
                          <a:effectLst/>
                        </a:rPr>
                        <a:t> inequalities)</a:t>
                      </a:r>
                      <a:endParaRPr lang="en-US" sz="2500" b="0" i="1" dirty="0">
                        <a:solidFill>
                          <a:srgbClr val="FF0000"/>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solidFill>
                            <a:schemeClr val="tx1"/>
                          </a:solidFill>
                          <a:effectLst/>
                        </a:rPr>
                        <a:t>SESSION 4:  </a:t>
                      </a:r>
                      <a:r>
                        <a:rPr lang="en-US" sz="2500" b="1" i="1" kern="1200" dirty="0">
                          <a:solidFill>
                            <a:schemeClr val="tx1"/>
                          </a:solidFill>
                          <a:effectLst/>
                          <a:latin typeface="+mn-lt"/>
                          <a:ea typeface="+mn-ea"/>
                          <a:cs typeface="+mn-cs"/>
                        </a:rPr>
                        <a:t>The Coordinate Plane and Black &amp; White Images in Python</a:t>
                      </a:r>
                      <a:endParaRPr lang="en-US" sz="2500" dirty="0">
                        <a:solidFill>
                          <a:schemeClr val="tx1"/>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5: </a:t>
                      </a:r>
                      <a:r>
                        <a:rPr lang="en-US" sz="2500" b="1" i="1" kern="1200" dirty="0">
                          <a:solidFill>
                            <a:schemeClr val="dk1"/>
                          </a:solidFill>
                          <a:effectLst/>
                          <a:latin typeface="+mn-lt"/>
                          <a:ea typeface="+mn-ea"/>
                          <a:cs typeface="+mn-cs"/>
                        </a:rPr>
                        <a:t>Binary and Hexadecimal number systems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6: </a:t>
                      </a:r>
                      <a:r>
                        <a:rPr lang="en-US" sz="2500" b="1" i="1" kern="1200" dirty="0">
                          <a:solidFill>
                            <a:schemeClr val="dk1"/>
                          </a:solidFill>
                          <a:effectLst/>
                          <a:latin typeface="+mn-lt"/>
                          <a:ea typeface="+mn-ea"/>
                          <a:cs typeface="+mn-cs"/>
                        </a:rPr>
                        <a:t>Images and Their Components (histograms)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7: </a:t>
                      </a:r>
                      <a:r>
                        <a:rPr lang="en-US" sz="2500" b="1" i="1" kern="1200" dirty="0">
                          <a:solidFill>
                            <a:schemeClr val="dk1"/>
                          </a:solidFill>
                          <a:effectLst/>
                          <a:latin typeface="+mn-lt"/>
                          <a:ea typeface="+mn-ea"/>
                          <a:cs typeface="+mn-cs"/>
                        </a:rPr>
                        <a:t>Creation of Images and Video</a:t>
                      </a:r>
                      <a:endParaRPr lang="en-US" sz="2500" dirty="0">
                        <a:effectLst/>
                      </a:endParaRPr>
                    </a:p>
                    <a:p>
                      <a:pPr marL="646113" marR="0" indent="-347663" algn="l">
                        <a:lnSpc>
                          <a:spcPct val="107000"/>
                        </a:lnSpc>
                        <a:spcBef>
                          <a:spcPts val="0"/>
                        </a:spcBef>
                        <a:spcAft>
                          <a:spcPts val="800"/>
                        </a:spcAft>
                        <a:buFont typeface="Arial" charset="0"/>
                        <a:buChar char="•"/>
                        <a:tabLst/>
                      </a:pPr>
                      <a:r>
                        <a:rPr lang="en-US" sz="2500" dirty="0">
                          <a:effectLst/>
                        </a:rPr>
                        <a:t>FINAL PROJECT:  VIDEO</a:t>
                      </a:r>
                      <a:endParaRPr lang="en-US" sz="2500" dirty="0">
                        <a:effectLst/>
                        <a:latin typeface="Calibri" charset="0"/>
                        <a:ea typeface="Calibri" charset="0"/>
                        <a:cs typeface="Times New Roman" charset="0"/>
                      </a:endParaRPr>
                    </a:p>
                  </a:txBody>
                  <a:tcPr marL="54803" marR="54803"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117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888492"/>
            <a:ext cx="10468864" cy="1188720"/>
          </a:xfrm>
        </p:spPr>
        <p:txBody>
          <a:bodyPr>
            <a:normAutofit/>
          </a:bodyPr>
          <a:lstStyle/>
          <a:p>
            <a:r>
              <a:rPr lang="en-US" b="1" i="1" dirty="0"/>
              <a:t>Basics of Raspberry PI and Linux</a:t>
            </a:r>
            <a:endParaRPr lang="en-US" dirty="0"/>
          </a:p>
        </p:txBody>
      </p:sp>
      <p:sp>
        <p:nvSpPr>
          <p:cNvPr id="3" name="Content Placeholder 2"/>
          <p:cNvSpPr>
            <a:spLocks noGrp="1"/>
          </p:cNvSpPr>
          <p:nvPr>
            <p:ph idx="1"/>
          </p:nvPr>
        </p:nvSpPr>
        <p:spPr>
          <a:xfrm>
            <a:off x="736600" y="2280492"/>
            <a:ext cx="11071772" cy="4396079"/>
          </a:xfrm>
        </p:spPr>
        <p:txBody>
          <a:bodyPr>
            <a:noAutofit/>
          </a:bodyPr>
          <a:lstStyle/>
          <a:p>
            <a:pPr marL="0" lvl="0" indent="0">
              <a:buNone/>
            </a:pPr>
            <a:r>
              <a:rPr lang="en-US" sz="3200" dirty="0"/>
              <a:t>OBJECTIVES:</a:t>
            </a:r>
          </a:p>
          <a:p>
            <a:pPr marL="514350" lvl="0" indent="-514350">
              <a:buFont typeface="+mj-lt"/>
              <a:buAutoNum type="arabicPeriod"/>
            </a:pPr>
            <a:r>
              <a:rPr lang="en-US" sz="3200" dirty="0"/>
              <a:t>Explore, identify, and name a computer’s components across systems (PC and Raspberry).</a:t>
            </a:r>
          </a:p>
          <a:p>
            <a:pPr marL="514350" lvl="0" indent="-514350">
              <a:buFont typeface="+mj-lt"/>
              <a:buAutoNum type="arabicPeriod"/>
            </a:pPr>
            <a:r>
              <a:rPr lang="en-US" sz="3200" dirty="0"/>
              <a:t>Describe how information flows in a computer system.</a:t>
            </a:r>
          </a:p>
          <a:p>
            <a:pPr marL="514350" lvl="0" indent="-514350">
              <a:buFont typeface="+mj-lt"/>
              <a:buAutoNum type="arabicPeriod"/>
            </a:pPr>
            <a:r>
              <a:rPr lang="en-US" sz="3200" dirty="0"/>
              <a:t>Utilize basic Linux commands to navigate filesystems in a Raspberry Pi.</a:t>
            </a:r>
          </a:p>
          <a:p>
            <a:pPr marL="514350" lvl="0" indent="-514350">
              <a:buFont typeface="+mj-lt"/>
              <a:buAutoNum type="arabicPeriod"/>
            </a:pPr>
            <a:r>
              <a:rPr lang="en-US" sz="3200" dirty="0"/>
              <a:t>Practice assembling components and cables of a computer system.</a:t>
            </a:r>
          </a:p>
        </p:txBody>
      </p:sp>
    </p:spTree>
    <p:extLst>
      <p:ext uri="{BB962C8B-B14F-4D97-AF65-F5344CB8AC3E}">
        <p14:creationId xmlns:p14="http://schemas.microsoft.com/office/powerpoint/2010/main" val="111294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ultado de imagen para black and white image pixel"/>
          <p:cNvPicPr/>
          <p:nvPr/>
        </p:nvPicPr>
        <p:blipFill rotWithShape="1">
          <a:blip r:embed="rId2">
            <a:extLst>
              <a:ext uri="{28A0092B-C50C-407E-A947-70E740481C1C}">
                <a14:useLocalDpi xmlns:a14="http://schemas.microsoft.com/office/drawing/2010/main"/>
              </a:ext>
            </a:extLst>
          </a:blip>
          <a:srcRect/>
          <a:stretch/>
        </p:blipFill>
        <p:spPr bwMode="auto">
          <a:xfrm>
            <a:off x="7064692" y="1670831"/>
            <a:ext cx="4159568" cy="3199667"/>
          </a:xfrm>
          <a:prstGeom prst="rect">
            <a:avLst/>
          </a:prstGeom>
          <a:noFill/>
        </p:spPr>
      </p:pic>
      <p:sp>
        <p:nvSpPr>
          <p:cNvPr id="2" name="Title 1"/>
          <p:cNvSpPr>
            <a:spLocks noGrp="1"/>
          </p:cNvSpPr>
          <p:nvPr>
            <p:ph type="title"/>
          </p:nvPr>
        </p:nvSpPr>
        <p:spPr>
          <a:xfrm>
            <a:off x="798511" y="117568"/>
            <a:ext cx="4475892" cy="992775"/>
          </a:xfrm>
          <a:solidFill>
            <a:srgbClr val="FFFFFF"/>
          </a:solidFill>
          <a:ln>
            <a:solidFill>
              <a:srgbClr val="404040"/>
            </a:solidFill>
          </a:ln>
        </p:spPr>
        <p:txBody>
          <a:bodyPr>
            <a:normAutofit/>
          </a:bodyPr>
          <a:lstStyle/>
          <a:p>
            <a:r>
              <a:rPr lang="en-US" dirty="0"/>
              <a:t>Selected ACTIVITIES</a:t>
            </a:r>
          </a:p>
        </p:txBody>
      </p:sp>
      <p:sp>
        <p:nvSpPr>
          <p:cNvPr id="3" name="Content Placeholder 2"/>
          <p:cNvSpPr>
            <a:spLocks noGrp="1"/>
          </p:cNvSpPr>
          <p:nvPr>
            <p:ph idx="1"/>
          </p:nvPr>
        </p:nvSpPr>
        <p:spPr>
          <a:xfrm>
            <a:off x="-41479" y="1632855"/>
            <a:ext cx="5997690" cy="5328556"/>
          </a:xfrm>
        </p:spPr>
        <p:txBody>
          <a:bodyPr>
            <a:noAutofit/>
          </a:bodyPr>
          <a:lstStyle/>
          <a:p>
            <a:pPr marL="642938" indent="-466725">
              <a:buNone/>
            </a:pPr>
            <a:r>
              <a:rPr lang="en-US" sz="2400" b="1" dirty="0">
                <a:solidFill>
                  <a:schemeClr val="accent1">
                    <a:lumMod val="40000"/>
                    <a:lumOff val="60000"/>
                  </a:schemeClr>
                </a:solidFill>
                <a:effectLst>
                  <a:outerShdw blurRad="50800" dist="76200" dir="2700000" algn="tl" rotWithShape="0">
                    <a:prstClr val="black">
                      <a:alpha val="40000"/>
                    </a:prstClr>
                  </a:outerShdw>
                </a:effectLst>
              </a:rPr>
              <a:t>1. Components of a computer and the Raspberry Pi</a:t>
            </a:r>
            <a:endParaRPr lang="en-US" sz="2400" b="1" dirty="0">
              <a:solidFill>
                <a:schemeClr val="bg1"/>
              </a:solidFill>
              <a:effectLst>
                <a:outerShdw blurRad="50800" dist="76200" dir="2700000" algn="tl" rotWithShape="0">
                  <a:prstClr val="black">
                    <a:alpha val="40000"/>
                  </a:prstClr>
                </a:outerShdw>
              </a:effectLst>
            </a:endParaRPr>
          </a:p>
          <a:p>
            <a:pPr marL="642938" indent="-466725">
              <a:buNone/>
            </a:pPr>
            <a:r>
              <a:rPr lang="en-US" sz="2400" b="1" dirty="0">
                <a:solidFill>
                  <a:schemeClr val="accent1">
                    <a:lumMod val="40000"/>
                    <a:lumOff val="60000"/>
                  </a:schemeClr>
                </a:solidFill>
                <a:effectLst>
                  <a:outerShdw blurRad="50800" dist="76200" dir="2700000" algn="tl" rotWithShape="0">
                    <a:prstClr val="black">
                      <a:alpha val="40000"/>
                    </a:prstClr>
                  </a:outerShdw>
                </a:effectLst>
              </a:rPr>
              <a:t>2.  Assembly of the Raspberry Pi components and internal data flow in Computers</a:t>
            </a:r>
            <a:endParaRPr lang="en-US" sz="2400" b="1" dirty="0">
              <a:solidFill>
                <a:schemeClr val="bg1"/>
              </a:solidFill>
              <a:effectLst>
                <a:outerShdw blurRad="50800" dist="76200" dir="2700000" algn="tl" rotWithShape="0">
                  <a:prstClr val="black">
                    <a:alpha val="40000"/>
                  </a:prstClr>
                </a:outerShdw>
              </a:effectLst>
            </a:endParaRPr>
          </a:p>
          <a:p>
            <a:pPr marL="642938" indent="-466725">
              <a:buNone/>
            </a:pPr>
            <a:r>
              <a:rPr lang="en-US" sz="2400" b="1" dirty="0">
                <a:solidFill>
                  <a:srgbClr val="FFFFFF"/>
                </a:solidFill>
              </a:rPr>
              <a:t>3. </a:t>
            </a:r>
            <a:r>
              <a:rPr lang="en-US" sz="2400" b="1" dirty="0">
                <a:solidFill>
                  <a:schemeClr val="bg2"/>
                </a:solidFill>
              </a:rPr>
              <a:t>Navigation of directories and basic commands in Linux </a:t>
            </a:r>
            <a:endParaRPr lang="en-US" sz="2400" dirty="0">
              <a:solidFill>
                <a:srgbClr val="FFFFFF"/>
              </a:solidFill>
            </a:endParaRPr>
          </a:p>
        </p:txBody>
      </p:sp>
    </p:spTree>
    <p:extLst>
      <p:ext uri="{BB962C8B-B14F-4D97-AF65-F5344CB8AC3E}">
        <p14:creationId xmlns:p14="http://schemas.microsoft.com/office/powerpoint/2010/main" val="318565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37880" y="1312222"/>
            <a:ext cx="10929769" cy="4835686"/>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407712" y="247513"/>
            <a:ext cx="11464974" cy="646331"/>
          </a:xfrm>
          <a:prstGeom prst="rect">
            <a:avLst/>
          </a:prstGeom>
        </p:spPr>
        <p:txBody>
          <a:bodyPr wrap="square">
            <a:spAutoFit/>
          </a:bodyPr>
          <a:lstStyle/>
          <a:p>
            <a:r>
              <a:rPr lang="en-US" sz="3600" b="1" dirty="0"/>
              <a:t>1.1. </a:t>
            </a:r>
            <a:r>
              <a:rPr lang="en-US" sz="3600" b="1" dirty="0">
                <a:effectLst>
                  <a:outerShdw blurRad="50800" dist="76200" dir="2700000" algn="tl" rotWithShape="0">
                    <a:prstClr val="black">
                      <a:alpha val="40000"/>
                    </a:prstClr>
                  </a:outerShdw>
                </a:effectLst>
              </a:rPr>
              <a:t>Components of a Computer &amp; the Raspberry Pi</a:t>
            </a:r>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37272" y="1155894"/>
            <a:ext cx="4867923" cy="1477328"/>
          </a:xfrm>
          <a:prstGeom prst="rect">
            <a:avLst/>
          </a:prstGeom>
          <a:noFill/>
        </p:spPr>
        <p:txBody>
          <a:bodyPr wrap="square" rtlCol="0">
            <a:spAutoFit/>
          </a:bodyPr>
          <a:lstStyle/>
          <a:p>
            <a:pPr marL="360362" indent="-342900">
              <a:buAutoNum type="arabicPeriod"/>
            </a:pPr>
            <a:r>
              <a:rPr lang="en-US" b="1" dirty="0"/>
              <a:t>Think &amp; Talk:  </a:t>
            </a:r>
            <a:r>
              <a:rPr lang="en-US" dirty="0"/>
              <a:t>What do you know about computers? What do you think a Personal Computer (PC) is? What’s a Raspberry Pi? What are the components or parts of a computer? </a:t>
            </a:r>
          </a:p>
        </p:txBody>
      </p:sp>
      <p:sp>
        <p:nvSpPr>
          <p:cNvPr id="30" name="TextBox 29"/>
          <p:cNvSpPr txBox="1"/>
          <p:nvPr/>
        </p:nvSpPr>
        <p:spPr>
          <a:xfrm>
            <a:off x="1395998" y="3758329"/>
            <a:ext cx="4614003" cy="2585323"/>
          </a:xfrm>
          <a:prstGeom prst="rect">
            <a:avLst/>
          </a:prstGeom>
          <a:noFill/>
        </p:spPr>
        <p:txBody>
          <a:bodyPr wrap="square" rtlCol="0">
            <a:spAutoFit/>
          </a:bodyPr>
          <a:lstStyle/>
          <a:p>
            <a:pPr marL="279400" indent="-279400"/>
            <a:r>
              <a:rPr lang="en-US" dirty="0"/>
              <a:t>3. </a:t>
            </a:r>
            <a:r>
              <a:rPr lang="en-US" b="1" dirty="0"/>
              <a:t>Play:</a:t>
            </a:r>
            <a:r>
              <a:rPr lang="en-US" dirty="0"/>
              <a:t> (a) Make card columns by color and match them. </a:t>
            </a:r>
            <a:r>
              <a:rPr lang="en-US" i="1" dirty="0"/>
              <a:t>Note: </a:t>
            </a:r>
            <a:r>
              <a:rPr lang="en-US" dirty="0"/>
              <a:t>green cards = component names;  yellow cards = descriptions, &amp; white cards = visuals.  </a:t>
            </a:r>
          </a:p>
          <a:p>
            <a:pPr marL="279400" indent="-279400"/>
            <a:r>
              <a:rPr lang="en-US" dirty="0"/>
              <a:t>	(b) Turn upside down and mix up all cards and play memory.  </a:t>
            </a:r>
            <a:r>
              <a:rPr lang="en-US" i="1" dirty="0"/>
              <a:t>To play: </a:t>
            </a:r>
            <a:r>
              <a:rPr lang="en-US" dirty="0"/>
              <a:t>take turns flipping over a card of each color at a time, if they all match, keep them; if not, turn cards back upside down.  Wins who finds &gt; matches.</a:t>
            </a:r>
          </a:p>
        </p:txBody>
      </p:sp>
      <p:sp>
        <p:nvSpPr>
          <p:cNvPr id="56" name="TextBox 55"/>
          <p:cNvSpPr txBox="1"/>
          <p:nvPr/>
        </p:nvSpPr>
        <p:spPr>
          <a:xfrm>
            <a:off x="8539974" y="1108767"/>
            <a:ext cx="3439064" cy="2308324"/>
          </a:xfrm>
          <a:prstGeom prst="rect">
            <a:avLst/>
          </a:prstGeom>
          <a:noFill/>
        </p:spPr>
        <p:txBody>
          <a:bodyPr wrap="square" rtlCol="0">
            <a:spAutoFit/>
          </a:bodyPr>
          <a:lstStyle/>
          <a:p>
            <a:pPr marL="403225" indent="-346075">
              <a:buAutoNum type="arabicPeriod" startAt="2"/>
            </a:pPr>
            <a:r>
              <a:rPr lang="en-US" b="1" dirty="0"/>
              <a:t>ID the parts</a:t>
            </a:r>
            <a:r>
              <a:rPr lang="en-US" dirty="0"/>
              <a:t>: In your team, shuffle the white cards and take turns randomly selecting a card.  As a card is selected, try both: (a) point to and find that part on an old real-life computer, and (b) name each component or part.  </a:t>
            </a:r>
          </a:p>
        </p:txBody>
      </p:sp>
      <p:pic>
        <p:nvPicPr>
          <p:cNvPr id="60" name="Imagen 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a14:imgEffect>
                  </a14:imgLayer>
                </a14:imgProps>
              </a:ext>
            </a:extLst>
          </a:blip>
          <a:srcRect/>
          <a:stretch/>
        </p:blipFill>
        <p:spPr bwMode="auto">
          <a:xfrm>
            <a:off x="7963545" y="1419978"/>
            <a:ext cx="826618" cy="937491"/>
          </a:xfrm>
          <a:prstGeom prst="rect">
            <a:avLst/>
          </a:prstGeom>
          <a:noFill/>
          <a:ln w="31750" cap="sq">
            <a:noFill/>
            <a:miter lim="800000"/>
          </a:ln>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23"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pic>
        <p:nvPicPr>
          <p:cNvPr id="24" name="Picture 23">
            <a:extLst>
              <a:ext uri="{FF2B5EF4-FFF2-40B4-BE49-F238E27FC236}">
                <a16:creationId xmlns:a16="http://schemas.microsoft.com/office/drawing/2014/main" id="{53F49328-DA84-8D4B-8E7B-F08D5D172BA6}"/>
              </a:ext>
            </a:extLst>
          </p:cNvPr>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188499" y="2346570"/>
            <a:ext cx="2058795" cy="1304604"/>
          </a:xfrm>
          <a:prstGeom prst="rect">
            <a:avLst/>
          </a:prstGeom>
          <a:noFill/>
          <a:ln>
            <a:noFill/>
          </a:ln>
        </p:spPr>
      </p:pic>
      <p:pic>
        <p:nvPicPr>
          <p:cNvPr id="3" name="Picture 2">
            <a:extLst>
              <a:ext uri="{FF2B5EF4-FFF2-40B4-BE49-F238E27FC236}">
                <a16:creationId xmlns:a16="http://schemas.microsoft.com/office/drawing/2014/main" id="{2C7936C8-F89E-6A42-81AD-55FD14C0859D}"/>
              </a:ext>
            </a:extLst>
          </p:cNvPr>
          <p:cNvPicPr>
            <a:picLocks noChangeAspect="1"/>
          </p:cNvPicPr>
          <p:nvPr/>
        </p:nvPicPr>
        <p:blipFill rotWithShape="1">
          <a:blip r:embed="rId6">
            <a:clrChange>
              <a:clrFrom>
                <a:srgbClr val="FFFFFF"/>
              </a:clrFrom>
              <a:clrTo>
                <a:srgbClr val="FFFFFF">
                  <a:alpha val="0"/>
                </a:srgbClr>
              </a:clrTo>
            </a:clrChange>
          </a:blip>
          <a:srcRect l="8030" r="1508" b="3950"/>
          <a:stretch/>
        </p:blipFill>
        <p:spPr>
          <a:xfrm>
            <a:off x="7808687" y="3747496"/>
            <a:ext cx="4201520" cy="2567895"/>
          </a:xfrm>
          <a:prstGeom prst="rect">
            <a:avLst/>
          </a:prstGeom>
        </p:spPr>
      </p:pic>
      <p:sp>
        <p:nvSpPr>
          <p:cNvPr id="33" name="TextBox 32"/>
          <p:cNvSpPr txBox="1"/>
          <p:nvPr/>
        </p:nvSpPr>
        <p:spPr>
          <a:xfrm>
            <a:off x="5983014" y="3752575"/>
            <a:ext cx="2304643" cy="2862322"/>
          </a:xfrm>
          <a:prstGeom prst="rect">
            <a:avLst/>
          </a:prstGeom>
          <a:noFill/>
        </p:spPr>
        <p:txBody>
          <a:bodyPr wrap="square" rtlCol="0">
            <a:spAutoFit/>
          </a:bodyPr>
          <a:lstStyle/>
          <a:p>
            <a:pPr marL="230188" indent="-215900"/>
            <a:r>
              <a:rPr lang="en-US" dirty="0"/>
              <a:t>4. </a:t>
            </a:r>
            <a:r>
              <a:rPr lang="en-US" b="1" dirty="0"/>
              <a:t>Link systems:  </a:t>
            </a:r>
            <a:r>
              <a:rPr lang="en-US" dirty="0"/>
              <a:t>With your team, take turns identifying and matching each part of a computer system with a Raspberry Pi system.</a:t>
            </a:r>
          </a:p>
          <a:p>
            <a:pPr marL="230188" indent="-215900"/>
            <a:endParaRPr lang="en-US" dirty="0"/>
          </a:p>
        </p:txBody>
      </p:sp>
      <p:pic>
        <p:nvPicPr>
          <p:cNvPr id="5" name="Picture 4">
            <a:extLst>
              <a:ext uri="{FF2B5EF4-FFF2-40B4-BE49-F238E27FC236}">
                <a16:creationId xmlns:a16="http://schemas.microsoft.com/office/drawing/2014/main" id="{FC989003-A38A-7F41-AE62-BB46499359FD}"/>
              </a:ext>
            </a:extLst>
          </p:cNvPr>
          <p:cNvPicPr>
            <a:picLocks noChangeAspect="1"/>
          </p:cNvPicPr>
          <p:nvPr/>
        </p:nvPicPr>
        <p:blipFill>
          <a:blip r:embed="rId7"/>
          <a:stretch>
            <a:fillRect/>
          </a:stretch>
        </p:blipFill>
        <p:spPr>
          <a:xfrm>
            <a:off x="6107614" y="1453380"/>
            <a:ext cx="2320233" cy="1679925"/>
          </a:xfrm>
          <a:prstGeom prst="rect">
            <a:avLst/>
          </a:prstGeom>
        </p:spPr>
      </p:pic>
      <p:pic>
        <p:nvPicPr>
          <p:cNvPr id="29" name="Picture 28">
            <a:extLst>
              <a:ext uri="{FF2B5EF4-FFF2-40B4-BE49-F238E27FC236}">
                <a16:creationId xmlns:a16="http://schemas.microsoft.com/office/drawing/2014/main" id="{60DF802F-D79E-DB4C-9017-6F0E9E37B020}"/>
              </a:ext>
            </a:extLst>
          </p:cNvPr>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4680141" y="1129038"/>
            <a:ext cx="1128302" cy="1171027"/>
          </a:xfrm>
          <a:prstGeom prst="rect">
            <a:avLst/>
          </a:prstGeom>
          <a:ln>
            <a:noFill/>
          </a:ln>
          <a:extLst>
            <a:ext uri="{53640926-AAD7-44D8-BBD7-CCE9431645EC}">
              <a14:shadowObscured xmlns:a14="http://schemas.microsoft.com/office/drawing/2010/main"/>
            </a:ext>
          </a:extLst>
        </p:spPr>
      </p:pic>
      <p:grpSp>
        <p:nvGrpSpPr>
          <p:cNvPr id="70" name="Group 69">
            <a:extLst>
              <a:ext uri="{FF2B5EF4-FFF2-40B4-BE49-F238E27FC236}">
                <a16:creationId xmlns:a16="http://schemas.microsoft.com/office/drawing/2014/main" id="{F4340991-DF22-EE45-902E-AD157C1831E9}"/>
              </a:ext>
            </a:extLst>
          </p:cNvPr>
          <p:cNvGrpSpPr/>
          <p:nvPr/>
        </p:nvGrpSpPr>
        <p:grpSpPr>
          <a:xfrm>
            <a:off x="376580" y="3821593"/>
            <a:ext cx="1062961" cy="1570995"/>
            <a:chOff x="4811529" y="3865135"/>
            <a:chExt cx="1021028" cy="1959424"/>
          </a:xfrm>
        </p:grpSpPr>
        <p:grpSp>
          <p:nvGrpSpPr>
            <p:cNvPr id="9" name="Group 8">
              <a:extLst>
                <a:ext uri="{FF2B5EF4-FFF2-40B4-BE49-F238E27FC236}">
                  <a16:creationId xmlns:a16="http://schemas.microsoft.com/office/drawing/2014/main" id="{DD7D22A7-2233-7E44-AAFC-B8337D0F2964}"/>
                </a:ext>
              </a:extLst>
            </p:cNvPr>
            <p:cNvGrpSpPr/>
            <p:nvPr/>
          </p:nvGrpSpPr>
          <p:grpSpPr>
            <a:xfrm>
              <a:off x="4811529" y="3865135"/>
              <a:ext cx="1021028" cy="1959424"/>
              <a:chOff x="4731657" y="4085775"/>
              <a:chExt cx="1021028" cy="1959424"/>
            </a:xfrm>
          </p:grpSpPr>
          <p:sp>
            <p:nvSpPr>
              <p:cNvPr id="6" name="Rectangle 5">
                <a:extLst>
                  <a:ext uri="{FF2B5EF4-FFF2-40B4-BE49-F238E27FC236}">
                    <a16:creationId xmlns:a16="http://schemas.microsoft.com/office/drawing/2014/main" id="{4A91EC91-CC11-4F41-B2DB-E11259E36730}"/>
                  </a:ext>
                </a:extLst>
              </p:cNvPr>
              <p:cNvSpPr/>
              <p:nvPr/>
            </p:nvSpPr>
            <p:spPr>
              <a:xfrm>
                <a:off x="4731657" y="4122057"/>
                <a:ext cx="259024" cy="406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8E0E29B-E034-D746-AEC7-B7FF2AE70EA4}"/>
                  </a:ext>
                </a:extLst>
              </p:cNvPr>
              <p:cNvSpPr/>
              <p:nvPr/>
            </p:nvSpPr>
            <p:spPr>
              <a:xfrm>
                <a:off x="4738917" y="4622798"/>
                <a:ext cx="259024" cy="406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E5BDB93-AA37-D543-854B-07CB2E78154F}"/>
                  </a:ext>
                </a:extLst>
              </p:cNvPr>
              <p:cNvSpPr/>
              <p:nvPr/>
            </p:nvSpPr>
            <p:spPr>
              <a:xfrm>
                <a:off x="4753431" y="5101773"/>
                <a:ext cx="259024" cy="406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4C0C0CF-492D-E84A-8A76-ADF21C19A4E5}"/>
                  </a:ext>
                </a:extLst>
              </p:cNvPr>
              <p:cNvSpPr/>
              <p:nvPr/>
            </p:nvSpPr>
            <p:spPr>
              <a:xfrm>
                <a:off x="4760691" y="5602514"/>
                <a:ext cx="259024" cy="406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A23A10A-5353-F14B-A910-E1346BE63CA9}"/>
                  </a:ext>
                </a:extLst>
              </p:cNvPr>
              <p:cNvSpPr/>
              <p:nvPr/>
            </p:nvSpPr>
            <p:spPr>
              <a:xfrm>
                <a:off x="5087256" y="4085775"/>
                <a:ext cx="259024" cy="4064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047BC23-7886-5C49-BFAE-1B7DE8E6ABAE}"/>
                  </a:ext>
                </a:extLst>
              </p:cNvPr>
              <p:cNvSpPr/>
              <p:nvPr/>
            </p:nvSpPr>
            <p:spPr>
              <a:xfrm>
                <a:off x="5094516" y="4586516"/>
                <a:ext cx="259024" cy="4064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03D3966-5116-BF4E-A905-B702E8F80ECD}"/>
                  </a:ext>
                </a:extLst>
              </p:cNvPr>
              <p:cNvSpPr/>
              <p:nvPr/>
            </p:nvSpPr>
            <p:spPr>
              <a:xfrm>
                <a:off x="5109030" y="5065491"/>
                <a:ext cx="259024" cy="4064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0B960F3-20F9-724A-86CE-230AE0DA4B8F}"/>
                  </a:ext>
                </a:extLst>
              </p:cNvPr>
              <p:cNvSpPr/>
              <p:nvPr/>
            </p:nvSpPr>
            <p:spPr>
              <a:xfrm>
                <a:off x="5116290" y="5566232"/>
                <a:ext cx="259024" cy="4064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09D5715-18BA-094A-B17A-DE4C13109747}"/>
                  </a:ext>
                </a:extLst>
              </p:cNvPr>
              <p:cNvSpPr/>
              <p:nvPr/>
            </p:nvSpPr>
            <p:spPr>
              <a:xfrm>
                <a:off x="5464627" y="4158342"/>
                <a:ext cx="259024" cy="40640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52A0443-3079-7C4E-B2DB-B14CA88E696A}"/>
                  </a:ext>
                </a:extLst>
              </p:cNvPr>
              <p:cNvSpPr/>
              <p:nvPr/>
            </p:nvSpPr>
            <p:spPr>
              <a:xfrm>
                <a:off x="5471887" y="4659083"/>
                <a:ext cx="259024" cy="40640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3669E1E-BEFC-1C46-AA25-5387CD21F8AF}"/>
                  </a:ext>
                </a:extLst>
              </p:cNvPr>
              <p:cNvSpPr/>
              <p:nvPr/>
            </p:nvSpPr>
            <p:spPr>
              <a:xfrm>
                <a:off x="5486401" y="5138058"/>
                <a:ext cx="259024" cy="40640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C11FCC4-2776-1C47-B4FA-6471530F5E5B}"/>
                  </a:ext>
                </a:extLst>
              </p:cNvPr>
              <p:cNvSpPr/>
              <p:nvPr/>
            </p:nvSpPr>
            <p:spPr>
              <a:xfrm>
                <a:off x="5493661" y="5638799"/>
                <a:ext cx="259024" cy="40640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66CCBEC0-59AE-AC4F-A3A3-64589F7D2105}"/>
                </a:ext>
              </a:extLst>
            </p:cNvPr>
            <p:cNvGrpSpPr/>
            <p:nvPr/>
          </p:nvGrpSpPr>
          <p:grpSpPr>
            <a:xfrm>
              <a:off x="4920341" y="4558413"/>
              <a:ext cx="775445" cy="1106630"/>
              <a:chOff x="4920341" y="4558413"/>
              <a:chExt cx="775445" cy="1106630"/>
            </a:xfrm>
          </p:grpSpPr>
          <p:cxnSp>
            <p:nvCxnSpPr>
              <p:cNvPr id="53" name="Straight Arrow Connector 52">
                <a:extLst>
                  <a:ext uri="{FF2B5EF4-FFF2-40B4-BE49-F238E27FC236}">
                    <a16:creationId xmlns:a16="http://schemas.microsoft.com/office/drawing/2014/main" id="{7FF1265C-EA7A-154B-9245-75DB621B635D}"/>
                  </a:ext>
                </a:extLst>
              </p:cNvPr>
              <p:cNvCxnSpPr>
                <a:cxnSpLocks/>
              </p:cNvCxnSpPr>
              <p:nvPr/>
            </p:nvCxnSpPr>
            <p:spPr>
              <a:xfrm flipH="1">
                <a:off x="4920341" y="4582989"/>
                <a:ext cx="372154" cy="108205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7388B28-1682-F943-AA87-4EAFA84B9ED4}"/>
                  </a:ext>
                </a:extLst>
              </p:cNvPr>
              <p:cNvCxnSpPr>
                <a:cxnSpLocks/>
              </p:cNvCxnSpPr>
              <p:nvPr/>
            </p:nvCxnSpPr>
            <p:spPr>
              <a:xfrm flipH="1" flipV="1">
                <a:off x="5295706" y="4558413"/>
                <a:ext cx="400080" cy="623963"/>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69A5AF5-3353-AC48-A09A-AD0976145DC6}"/>
              </a:ext>
            </a:extLst>
          </p:cNvPr>
          <p:cNvSpPr txBox="1"/>
          <p:nvPr/>
        </p:nvSpPr>
        <p:spPr>
          <a:xfrm>
            <a:off x="376580" y="5465158"/>
            <a:ext cx="1120226" cy="95410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dirty="0"/>
              <a:t>What would be another way to play the game?</a:t>
            </a:r>
          </a:p>
        </p:txBody>
      </p:sp>
    </p:spTree>
    <p:extLst>
      <p:ext uri="{BB962C8B-B14F-4D97-AF65-F5344CB8AC3E}">
        <p14:creationId xmlns:p14="http://schemas.microsoft.com/office/powerpoint/2010/main" val="201821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237238"/>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26976" y="1803180"/>
            <a:ext cx="5153552" cy="1754326"/>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3 decks of cards (white, yellow, green) with names, definition, visual of computer parts</a:t>
            </a:r>
          </a:p>
          <a:p>
            <a:pPr marL="360362" indent="-342900">
              <a:buAutoNum type="arabicPeriod"/>
            </a:pPr>
            <a:r>
              <a:rPr lang="en-US" dirty="0"/>
              <a:t>Raspberry Pi </a:t>
            </a:r>
          </a:p>
          <a:p>
            <a:pPr marL="360362" indent="-342900">
              <a:buAutoNum type="arabicPeriod"/>
            </a:pPr>
            <a:r>
              <a:rPr lang="en-US" dirty="0"/>
              <a:t>Old real-life computer</a:t>
            </a:r>
          </a:p>
          <a:p>
            <a:pPr marL="360362" indent="-342900">
              <a:buAutoNum type="arabicPeriod"/>
            </a:pPr>
            <a:r>
              <a:rPr lang="en-US" dirty="0"/>
              <a:t>Student journal</a:t>
            </a:r>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338036" y="990392"/>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46225"/>
            <a:ext cx="3355449" cy="369332"/>
          </a:xfrm>
          <a:prstGeom prst="rect">
            <a:avLst/>
          </a:prstGeom>
          <a:solidFill>
            <a:schemeClr val="accent2">
              <a:lumMod val="60000"/>
              <a:lumOff val="40000"/>
            </a:schemeClr>
          </a:solidFill>
        </p:spPr>
        <p:txBody>
          <a:bodyPr wrap="square" rtlCol="0">
            <a:spAutoFit/>
          </a:bodyPr>
          <a:lstStyle/>
          <a:p>
            <a:pPr algn="ctr"/>
            <a:r>
              <a:rPr lang="en-US" b="1" dirty="0"/>
              <a:t>Resources for the Activity</a:t>
            </a:r>
          </a:p>
        </p:txBody>
      </p:sp>
      <p:sp>
        <p:nvSpPr>
          <p:cNvPr id="40" name="TextBox 39"/>
          <p:cNvSpPr txBox="1"/>
          <p:nvPr/>
        </p:nvSpPr>
        <p:spPr>
          <a:xfrm>
            <a:off x="6702487" y="1247639"/>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281419" y="1856143"/>
            <a:ext cx="5605781" cy="3970318"/>
          </a:xfrm>
          <a:prstGeom prst="rect">
            <a:avLst/>
          </a:prstGeom>
          <a:noFill/>
        </p:spPr>
        <p:txBody>
          <a:bodyPr wrap="square" rtlCol="0">
            <a:spAutoFit/>
          </a:bodyPr>
          <a:lstStyle/>
          <a:p>
            <a:pPr marL="360362" indent="-342900">
              <a:buAutoNum type="arabicPeriod"/>
            </a:pPr>
            <a:r>
              <a:rPr lang="en-US" dirty="0"/>
              <a:t>Have students have an informal conversation about computers that can lead to recalling the names of the parts of a computer.</a:t>
            </a:r>
          </a:p>
          <a:p>
            <a:pPr marL="360362" indent="-342900">
              <a:buAutoNum type="arabicPeriod"/>
            </a:pPr>
            <a:r>
              <a:rPr lang="en-US" dirty="0"/>
              <a:t>Use a real computer to ID those parts.</a:t>
            </a:r>
          </a:p>
          <a:p>
            <a:pPr marL="360362" indent="-342900">
              <a:buAutoNum type="arabicPeriod"/>
            </a:pPr>
            <a:r>
              <a:rPr lang="en-US" dirty="0"/>
              <a:t>Before playing the memory game, make sure students (mostly on their own) accurately connect the names, visuals, and descriptions of the parts.</a:t>
            </a:r>
          </a:p>
          <a:p>
            <a:pPr marL="360362" indent="-342900">
              <a:buAutoNum type="arabicPeriod"/>
            </a:pPr>
            <a:r>
              <a:rPr lang="en-US" dirty="0"/>
              <a:t>Have students practice these links by playing memory. Make it less about a competition, and focus on understanding. Check if words in cards make sense.</a:t>
            </a:r>
          </a:p>
          <a:p>
            <a:pPr marL="360362" indent="-342900">
              <a:buAutoNum type="arabicPeriod"/>
            </a:pPr>
            <a:r>
              <a:rPr lang="en-US" dirty="0"/>
              <a:t>Make it fun! Have students make decisions on playing the game.</a:t>
            </a:r>
          </a:p>
          <a:p>
            <a:pPr marL="360362" indent="-342900">
              <a:buAutoNum type="arabicPeriod"/>
            </a:pPr>
            <a:r>
              <a:rPr lang="en-US" dirty="0"/>
              <a:t>Have students lead the making connections across computer systems. Use the Raspberry Pi!!</a:t>
            </a:r>
          </a:p>
        </p:txBody>
      </p:sp>
      <p:sp>
        <p:nvSpPr>
          <p:cNvPr id="12" name="Rectangle 11"/>
          <p:cNvSpPr/>
          <p:nvPr/>
        </p:nvSpPr>
        <p:spPr>
          <a:xfrm>
            <a:off x="237804" y="135864"/>
            <a:ext cx="11838193" cy="646331"/>
          </a:xfrm>
          <a:prstGeom prst="rect">
            <a:avLst/>
          </a:prstGeom>
        </p:spPr>
        <p:txBody>
          <a:bodyPr wrap="square">
            <a:spAutoFit/>
          </a:bodyPr>
          <a:lstStyle/>
          <a:p>
            <a:r>
              <a:rPr lang="en-US" sz="3600" b="1" dirty="0"/>
              <a:t>1.1. </a:t>
            </a:r>
            <a:r>
              <a:rPr lang="en-US" sz="3600" b="1" dirty="0">
                <a:effectLst>
                  <a:outerShdw blurRad="50800" dist="76200" dir="2700000" algn="tl" rotWithShape="0">
                    <a:prstClr val="black">
                      <a:alpha val="40000"/>
                    </a:prstClr>
                  </a:outerShdw>
                </a:effectLst>
              </a:rPr>
              <a:t>Components of a Computer &amp; the Raspberry Pi</a:t>
            </a:r>
            <a:endParaRPr lang="en-US" sz="3600" dirty="0"/>
          </a:p>
        </p:txBody>
      </p:sp>
      <p:sp>
        <p:nvSpPr>
          <p:cNvPr id="3" name="Rectangle 2">
            <a:extLst>
              <a:ext uri="{FF2B5EF4-FFF2-40B4-BE49-F238E27FC236}">
                <a16:creationId xmlns:a16="http://schemas.microsoft.com/office/drawing/2014/main" id="{6DA6E1F2-3AC0-5D4E-BF31-32803E3D712F}"/>
              </a:ext>
            </a:extLst>
          </p:cNvPr>
          <p:cNvSpPr/>
          <p:nvPr/>
        </p:nvSpPr>
        <p:spPr>
          <a:xfrm>
            <a:off x="1153532" y="5868754"/>
            <a:ext cx="10015212" cy="646331"/>
          </a:xfrm>
          <a:prstGeom prst="rect">
            <a:avLst/>
          </a:prstGeom>
        </p:spPr>
        <p:txBody>
          <a:bodyPr wrap="square">
            <a:spAutoFit/>
          </a:bodyPr>
          <a:lstStyle/>
          <a:p>
            <a:pPr lvl="0"/>
            <a:r>
              <a:rPr lang="en-US" b="1" dirty="0"/>
              <a:t>Activity 1 Goal: </a:t>
            </a:r>
            <a:r>
              <a:rPr lang="en-US" dirty="0"/>
              <a:t>Explore, identify, and name a computer’s components across systems (PC and Raspberry).</a:t>
            </a:r>
          </a:p>
        </p:txBody>
      </p:sp>
      <p:sp>
        <p:nvSpPr>
          <p:cNvPr id="2" name="Rectangle 1">
            <a:extLst>
              <a:ext uri="{FF2B5EF4-FFF2-40B4-BE49-F238E27FC236}">
                <a16:creationId xmlns:a16="http://schemas.microsoft.com/office/drawing/2014/main" id="{AE169816-5D51-E84F-84EB-B93079498C69}"/>
              </a:ext>
            </a:extLst>
          </p:cNvPr>
          <p:cNvSpPr/>
          <p:nvPr/>
        </p:nvSpPr>
        <p:spPr>
          <a:xfrm>
            <a:off x="338036" y="3539284"/>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2024551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19314" y="1316106"/>
            <a:ext cx="11654972" cy="5011360"/>
            <a:chOff x="365024" y="1301464"/>
            <a:chExt cx="8559913" cy="4835686"/>
          </a:xfrm>
        </p:grpSpPr>
        <p:cxnSp>
          <p:nvCxnSpPr>
            <p:cNvPr id="8" name="Straight Connector 7"/>
            <p:cNvCxnSpPr>
              <a:cxnSpLocks/>
            </p:cNvCxnSpPr>
            <p:nvPr/>
          </p:nvCxnSpPr>
          <p:spPr>
            <a:xfrm>
              <a:off x="365024" y="3725625"/>
              <a:ext cx="407966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a:cxnSpLocks/>
            </p:cNvCxnSpPr>
            <p:nvPr/>
          </p:nvCxnSpPr>
          <p:spPr>
            <a:xfrm>
              <a:off x="4597085" y="3725625"/>
              <a:ext cx="432785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496398"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5" name="Rectangle 34">
            <a:extLst>
              <a:ext uri="{FF2B5EF4-FFF2-40B4-BE49-F238E27FC236}">
                <a16:creationId xmlns:a16="http://schemas.microsoft.com/office/drawing/2014/main" id="{C25411EE-54C2-4E46-A3B0-DD72F3809CD0}"/>
              </a:ext>
            </a:extLst>
          </p:cNvPr>
          <p:cNvSpPr/>
          <p:nvPr/>
        </p:nvSpPr>
        <p:spPr>
          <a:xfrm>
            <a:off x="206400" y="180872"/>
            <a:ext cx="11913029" cy="646331"/>
          </a:xfrm>
          <a:prstGeom prst="rect">
            <a:avLst/>
          </a:prstGeom>
        </p:spPr>
        <p:txBody>
          <a:bodyPr wrap="square">
            <a:spAutoFit/>
          </a:bodyPr>
          <a:lstStyle/>
          <a:p>
            <a:pPr algn="ctr"/>
            <a:r>
              <a:rPr lang="en-US" sz="3600" b="1" dirty="0">
                <a:effectLst>
                  <a:outerShdw blurRad="50800" dist="76200" dir="2700000" algn="tl" rotWithShape="0">
                    <a:prstClr val="black">
                      <a:alpha val="40000"/>
                    </a:prstClr>
                  </a:outerShdw>
                </a:effectLst>
              </a:rPr>
              <a:t>Components of a Computer</a:t>
            </a:r>
            <a:endParaRPr lang="en-US" sz="2800" dirty="0">
              <a:effectLst>
                <a:outerShdw blurRad="50800" dist="38100" dir="2700000" algn="tl" rotWithShape="0">
                  <a:prstClr val="black">
                    <a:alpha val="40000"/>
                  </a:prstClr>
                </a:outerShdw>
              </a:effectLst>
            </a:endParaRPr>
          </a:p>
        </p:txBody>
      </p:sp>
      <p:cxnSp>
        <p:nvCxnSpPr>
          <p:cNvPr id="26" name="Straight Connector 25">
            <a:extLst>
              <a:ext uri="{FF2B5EF4-FFF2-40B4-BE49-F238E27FC236}">
                <a16:creationId xmlns:a16="http://schemas.microsoft.com/office/drawing/2014/main" id="{8B0057D3-9A51-1444-B4E2-AC83EF90EEBB}"/>
              </a:ext>
            </a:extLst>
          </p:cNvPr>
          <p:cNvCxnSpPr/>
          <p:nvPr/>
        </p:nvCxnSpPr>
        <p:spPr>
          <a:xfrm flipV="1">
            <a:off x="8027291" y="388387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0E4282F-4416-784E-935F-9DDCBFEFF6FD}"/>
              </a:ext>
            </a:extLst>
          </p:cNvPr>
          <p:cNvCxnSpPr/>
          <p:nvPr/>
        </p:nvCxnSpPr>
        <p:spPr>
          <a:xfrm flipV="1">
            <a:off x="8039069" y="132336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C72872-8497-AA41-ABE9-22208B010C60}"/>
              </a:ext>
            </a:extLst>
          </p:cNvPr>
          <p:cNvCxnSpPr/>
          <p:nvPr/>
        </p:nvCxnSpPr>
        <p:spPr>
          <a:xfrm flipV="1">
            <a:off x="10066543" y="389113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D2BA403-0B8B-D143-AF8E-B9D1EB66537B}"/>
              </a:ext>
            </a:extLst>
          </p:cNvPr>
          <p:cNvCxnSpPr/>
          <p:nvPr/>
        </p:nvCxnSpPr>
        <p:spPr>
          <a:xfrm flipV="1">
            <a:off x="10078321" y="133062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5C2ABF2-C744-784B-909E-4C27450FA215}"/>
              </a:ext>
            </a:extLst>
          </p:cNvPr>
          <p:cNvCxnSpPr/>
          <p:nvPr/>
        </p:nvCxnSpPr>
        <p:spPr>
          <a:xfrm flipV="1">
            <a:off x="1836949" y="384759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370BE20-C058-3D43-B645-430947E0E819}"/>
              </a:ext>
            </a:extLst>
          </p:cNvPr>
          <p:cNvCxnSpPr/>
          <p:nvPr/>
        </p:nvCxnSpPr>
        <p:spPr>
          <a:xfrm flipV="1">
            <a:off x="1848727" y="128708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883CEC3-7C8A-5E4F-BC59-3B8EFD9D68BB}"/>
              </a:ext>
            </a:extLst>
          </p:cNvPr>
          <p:cNvCxnSpPr/>
          <p:nvPr/>
        </p:nvCxnSpPr>
        <p:spPr>
          <a:xfrm flipV="1">
            <a:off x="3876201" y="385485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6699A06-0712-5944-A863-7A5C2C4CE5CF}"/>
              </a:ext>
            </a:extLst>
          </p:cNvPr>
          <p:cNvCxnSpPr/>
          <p:nvPr/>
        </p:nvCxnSpPr>
        <p:spPr>
          <a:xfrm flipV="1">
            <a:off x="3887979" y="1294344"/>
            <a:ext cx="0" cy="2450852"/>
          </a:xfrm>
          <a:prstGeom prst="line">
            <a:avLst/>
          </a:prstGeom>
          <a:ln w="28575"/>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2717B606-F48C-5B43-9215-53E4B2A4ECD9}"/>
              </a:ext>
            </a:extLst>
          </p:cNvPr>
          <p:cNvSpPr/>
          <p:nvPr/>
        </p:nvSpPr>
        <p:spPr>
          <a:xfrm>
            <a:off x="206400" y="2045024"/>
            <a:ext cx="1421088" cy="1322285"/>
          </a:xfrm>
          <a:prstGeom prst="rect">
            <a:avLst/>
          </a:prstGeom>
        </p:spPr>
        <p:txBody>
          <a:bodyPr wrap="square">
            <a:spAutoFit/>
          </a:bodyPr>
          <a:lstStyle/>
          <a:p>
            <a:pPr algn="ct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RAM</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r>
              <a:rPr lang="en-US" dirty="0">
                <a:latin typeface="Calibri" panose="020F0502020204030204" pitchFamily="34" charset="0"/>
                <a:ea typeface="Calibri" panose="020F0502020204030204" pitchFamily="34" charset="0"/>
                <a:cs typeface="Times New Roman" panose="02020603050405020304" pitchFamily="18" charset="0"/>
              </a:rPr>
              <a:t>Random Access Memory</a:t>
            </a:r>
            <a:endParaRPr lang="en-US" dirty="0"/>
          </a:p>
        </p:txBody>
      </p:sp>
      <p:sp>
        <p:nvSpPr>
          <p:cNvPr id="6" name="Rectangle 5">
            <a:extLst>
              <a:ext uri="{FF2B5EF4-FFF2-40B4-BE49-F238E27FC236}">
                <a16:creationId xmlns:a16="http://schemas.microsoft.com/office/drawing/2014/main" id="{9E4DE468-E3FB-9049-8291-34FC8DAA6273}"/>
              </a:ext>
            </a:extLst>
          </p:cNvPr>
          <p:cNvSpPr/>
          <p:nvPr/>
        </p:nvSpPr>
        <p:spPr>
          <a:xfrm>
            <a:off x="2254977" y="2338087"/>
            <a:ext cx="1183208" cy="388696"/>
          </a:xfrm>
          <a:prstGeom prst="rect">
            <a:avLst/>
          </a:prstGeom>
        </p:spPr>
        <p:txBody>
          <a:bodyPr wrap="none">
            <a:spAutoFit/>
          </a:bodyPr>
          <a:lstStyle/>
          <a:p>
            <a:pPr algn="ct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Hard drive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FC296A5E-F177-BB40-8427-D0E7A571D430}"/>
              </a:ext>
            </a:extLst>
          </p:cNvPr>
          <p:cNvSpPr/>
          <p:nvPr/>
        </p:nvSpPr>
        <p:spPr>
          <a:xfrm>
            <a:off x="4219405" y="2055951"/>
            <a:ext cx="1347372" cy="1322285"/>
          </a:xfrm>
          <a:prstGeom prst="rect">
            <a:avLst/>
          </a:prstGeom>
        </p:spPr>
        <p:txBody>
          <a:bodyPr wrap="square">
            <a:spAutoFit/>
          </a:bodyPr>
          <a:lstStyle/>
          <a:p>
            <a:pPr algn="ct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GPU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r>
              <a:rPr lang="en-US" dirty="0">
                <a:latin typeface="Calibri" panose="020F0502020204030204" pitchFamily="34" charset="0"/>
                <a:ea typeface="Calibri" panose="020F0502020204030204" pitchFamily="34" charset="0"/>
                <a:cs typeface="Times New Roman" panose="02020603050405020304" pitchFamily="18" charset="0"/>
              </a:rPr>
              <a:t>Graphics Processing Unit</a:t>
            </a:r>
            <a:endParaRPr lang="en-US" dirty="0"/>
          </a:p>
        </p:txBody>
      </p:sp>
      <p:sp>
        <p:nvSpPr>
          <p:cNvPr id="12" name="Rectangle 11">
            <a:extLst>
              <a:ext uri="{FF2B5EF4-FFF2-40B4-BE49-F238E27FC236}">
                <a16:creationId xmlns:a16="http://schemas.microsoft.com/office/drawing/2014/main" id="{E1D928F6-D686-6146-AFC9-5202249004B4}"/>
              </a:ext>
            </a:extLst>
          </p:cNvPr>
          <p:cNvSpPr/>
          <p:nvPr/>
        </p:nvSpPr>
        <p:spPr>
          <a:xfrm>
            <a:off x="6489395" y="2282607"/>
            <a:ext cx="973004" cy="768287"/>
          </a:xfrm>
          <a:prstGeom prst="rect">
            <a:avLst/>
          </a:prstGeom>
        </p:spPr>
        <p:txBody>
          <a:bodyPr wrap="square">
            <a:spAutoFit/>
          </a:bodyPr>
          <a:lstStyle/>
          <a:p>
            <a:pPr algn="ct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PC</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r>
              <a:rPr lang="en-US" b="1" dirty="0">
                <a:latin typeface="Calibri" panose="020F0502020204030204" pitchFamily="34" charset="0"/>
                <a:ea typeface="Calibri" panose="020F0502020204030204" pitchFamily="34" charset="0"/>
                <a:cs typeface="Times New Roman" panose="02020603050405020304" pitchFamily="18" charset="0"/>
              </a:rPr>
              <a:t>Camera</a:t>
            </a:r>
            <a:endParaRPr lang="en-US" dirty="0"/>
          </a:p>
        </p:txBody>
      </p:sp>
      <p:sp>
        <p:nvSpPr>
          <p:cNvPr id="15" name="Rectangle 14">
            <a:extLst>
              <a:ext uri="{FF2B5EF4-FFF2-40B4-BE49-F238E27FC236}">
                <a16:creationId xmlns:a16="http://schemas.microsoft.com/office/drawing/2014/main" id="{EFB2D0B6-6603-564D-BD63-D44FCCF5CD31}"/>
              </a:ext>
            </a:extLst>
          </p:cNvPr>
          <p:cNvSpPr/>
          <p:nvPr/>
        </p:nvSpPr>
        <p:spPr>
          <a:xfrm>
            <a:off x="8296426" y="2242143"/>
            <a:ext cx="1616832" cy="923330"/>
          </a:xfrm>
          <a:prstGeom prst="rect">
            <a:avLst/>
          </a:prstGeom>
        </p:spPr>
        <p:txBody>
          <a:bodyPr wrap="squar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Power Supply for Personal Computer (PC)</a:t>
            </a:r>
            <a:endParaRPr lang="en-US" dirty="0"/>
          </a:p>
        </p:txBody>
      </p:sp>
      <p:sp>
        <p:nvSpPr>
          <p:cNvPr id="16" name="Rectangle 15">
            <a:extLst>
              <a:ext uri="{FF2B5EF4-FFF2-40B4-BE49-F238E27FC236}">
                <a16:creationId xmlns:a16="http://schemas.microsoft.com/office/drawing/2014/main" id="{53DE1701-76A6-434A-BB0D-9B86133AD26A}"/>
              </a:ext>
            </a:extLst>
          </p:cNvPr>
          <p:cNvSpPr/>
          <p:nvPr/>
        </p:nvSpPr>
        <p:spPr>
          <a:xfrm>
            <a:off x="6340141" y="4392410"/>
            <a:ext cx="1242484" cy="1477328"/>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Times New Roman" panose="02020603050405020304" pitchFamily="18" charset="0"/>
              </a:rPr>
              <a:t>Ethernet card for Personal Computer (PC)</a:t>
            </a:r>
            <a:endParaRPr lang="en-US" dirty="0"/>
          </a:p>
        </p:txBody>
      </p:sp>
      <p:sp>
        <p:nvSpPr>
          <p:cNvPr id="17" name="Rectangle 16">
            <a:extLst>
              <a:ext uri="{FF2B5EF4-FFF2-40B4-BE49-F238E27FC236}">
                <a16:creationId xmlns:a16="http://schemas.microsoft.com/office/drawing/2014/main" id="{A1B21BCF-C05E-7044-A08D-48A2464B6E8E}"/>
              </a:ext>
            </a:extLst>
          </p:cNvPr>
          <p:cNvSpPr/>
          <p:nvPr/>
        </p:nvSpPr>
        <p:spPr>
          <a:xfrm>
            <a:off x="10442381" y="2356872"/>
            <a:ext cx="1038419" cy="646331"/>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Times New Roman" panose="02020603050405020304" pitchFamily="18" charset="0"/>
              </a:rPr>
              <a:t>Ethernet Port</a:t>
            </a:r>
            <a:endParaRPr lang="en-US" dirty="0"/>
          </a:p>
        </p:txBody>
      </p:sp>
      <p:sp>
        <p:nvSpPr>
          <p:cNvPr id="18" name="Rectangle 17">
            <a:extLst>
              <a:ext uri="{FF2B5EF4-FFF2-40B4-BE49-F238E27FC236}">
                <a16:creationId xmlns:a16="http://schemas.microsoft.com/office/drawing/2014/main" id="{AF21E9F9-C2E5-DC48-9A73-FC9C8D2A7E44}"/>
              </a:ext>
            </a:extLst>
          </p:cNvPr>
          <p:cNvSpPr/>
          <p:nvPr/>
        </p:nvSpPr>
        <p:spPr>
          <a:xfrm>
            <a:off x="10319846" y="4834495"/>
            <a:ext cx="1283488" cy="646331"/>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Times New Roman" panose="02020603050405020304" pitchFamily="18" charset="0"/>
              </a:rPr>
              <a:t>Raspberry Pi Camera</a:t>
            </a:r>
            <a:endParaRPr lang="en-US" dirty="0"/>
          </a:p>
        </p:txBody>
      </p:sp>
      <p:sp>
        <p:nvSpPr>
          <p:cNvPr id="23" name="Rectangle 22">
            <a:extLst>
              <a:ext uri="{FF2B5EF4-FFF2-40B4-BE49-F238E27FC236}">
                <a16:creationId xmlns:a16="http://schemas.microsoft.com/office/drawing/2014/main" id="{0A472727-7471-A245-A9CB-D25C80EFC196}"/>
              </a:ext>
            </a:extLst>
          </p:cNvPr>
          <p:cNvSpPr/>
          <p:nvPr/>
        </p:nvSpPr>
        <p:spPr>
          <a:xfrm>
            <a:off x="4151639" y="4895612"/>
            <a:ext cx="1473865"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Motherboard</a:t>
            </a:r>
            <a:endParaRPr lang="en-US" dirty="0"/>
          </a:p>
        </p:txBody>
      </p:sp>
      <p:sp>
        <p:nvSpPr>
          <p:cNvPr id="25" name="Rectangle 24">
            <a:extLst>
              <a:ext uri="{FF2B5EF4-FFF2-40B4-BE49-F238E27FC236}">
                <a16:creationId xmlns:a16="http://schemas.microsoft.com/office/drawing/2014/main" id="{C022EB52-7F81-BB46-B0B6-0E021AD82F63}"/>
              </a:ext>
            </a:extLst>
          </p:cNvPr>
          <p:cNvSpPr/>
          <p:nvPr/>
        </p:nvSpPr>
        <p:spPr>
          <a:xfrm>
            <a:off x="354988" y="4550855"/>
            <a:ext cx="1232482" cy="923330"/>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Times New Roman" panose="02020603050405020304" pitchFamily="18" charset="0"/>
              </a:rPr>
              <a:t>Portable Power Supply</a:t>
            </a:r>
            <a:endParaRPr lang="en-US" dirty="0"/>
          </a:p>
        </p:txBody>
      </p:sp>
      <p:sp>
        <p:nvSpPr>
          <p:cNvPr id="41" name="Rectangle 40">
            <a:extLst>
              <a:ext uri="{FF2B5EF4-FFF2-40B4-BE49-F238E27FC236}">
                <a16:creationId xmlns:a16="http://schemas.microsoft.com/office/drawing/2014/main" id="{8D737989-2445-304B-AC33-913EC54BBB86}"/>
              </a:ext>
            </a:extLst>
          </p:cNvPr>
          <p:cNvSpPr/>
          <p:nvPr/>
        </p:nvSpPr>
        <p:spPr>
          <a:xfrm>
            <a:off x="2072939" y="4658211"/>
            <a:ext cx="1523397" cy="923330"/>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Times New Roman" panose="02020603050405020304" pitchFamily="18" charset="0"/>
              </a:rPr>
              <a:t>Secure Digital</a:t>
            </a:r>
          </a:p>
          <a:p>
            <a:pPr algn="ctr"/>
            <a:r>
              <a:rPr lang="en-US" b="1" dirty="0">
                <a:latin typeface="Calibri" panose="020F0502020204030204" pitchFamily="34" charset="0"/>
                <a:ea typeface="Calibri" panose="020F0502020204030204" pitchFamily="34" charset="0"/>
                <a:cs typeface="Times New Roman" panose="02020603050405020304" pitchFamily="18" charset="0"/>
              </a:rPr>
              <a:t>(SD) </a:t>
            </a:r>
          </a:p>
          <a:p>
            <a:pPr algn="ctr"/>
            <a:r>
              <a:rPr lang="en-US" b="1" dirty="0">
                <a:latin typeface="Calibri" panose="020F0502020204030204" pitchFamily="34" charset="0"/>
                <a:ea typeface="Calibri" panose="020F0502020204030204" pitchFamily="34" charset="0"/>
                <a:cs typeface="Times New Roman" panose="02020603050405020304" pitchFamily="18" charset="0"/>
              </a:rPr>
              <a:t>Memory Card</a:t>
            </a:r>
            <a:endParaRPr lang="en-US" dirty="0"/>
          </a:p>
        </p:txBody>
      </p:sp>
      <p:sp>
        <p:nvSpPr>
          <p:cNvPr id="42" name="Rectangle 41">
            <a:extLst>
              <a:ext uri="{FF2B5EF4-FFF2-40B4-BE49-F238E27FC236}">
                <a16:creationId xmlns:a16="http://schemas.microsoft.com/office/drawing/2014/main" id="{0D8EE22A-EEF4-6948-A97E-D9BAD8D15E97}"/>
              </a:ext>
            </a:extLst>
          </p:cNvPr>
          <p:cNvSpPr/>
          <p:nvPr/>
        </p:nvSpPr>
        <p:spPr>
          <a:xfrm>
            <a:off x="8341332" y="4364534"/>
            <a:ext cx="1347149" cy="1322285"/>
          </a:xfrm>
          <a:prstGeom prst="rect">
            <a:avLst/>
          </a:prstGeom>
        </p:spPr>
        <p:txBody>
          <a:bodyPr wrap="square">
            <a:spAutoFit/>
          </a:bodyPr>
          <a:lstStyle/>
          <a:p>
            <a:pPr algn="ct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CPU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r>
              <a:rPr lang="en-US" b="1" dirty="0">
                <a:latin typeface="Calibri" panose="020F0502020204030204" pitchFamily="34" charset="0"/>
                <a:ea typeface="Calibri" panose="020F0502020204030204" pitchFamily="34" charset="0"/>
                <a:cs typeface="Times New Roman" panose="02020603050405020304" pitchFamily="18" charset="0"/>
              </a:rPr>
              <a:t>Central Processing Unit</a:t>
            </a:r>
            <a:endParaRPr lang="en-US" dirty="0"/>
          </a:p>
        </p:txBody>
      </p:sp>
    </p:spTree>
    <p:extLst>
      <p:ext uri="{BB962C8B-B14F-4D97-AF65-F5344CB8AC3E}">
        <p14:creationId xmlns:p14="http://schemas.microsoft.com/office/powerpoint/2010/main" val="35448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19314" y="1316106"/>
            <a:ext cx="11654972" cy="5011360"/>
            <a:chOff x="365024" y="1301464"/>
            <a:chExt cx="8559913" cy="4835686"/>
          </a:xfrm>
        </p:grpSpPr>
        <p:cxnSp>
          <p:nvCxnSpPr>
            <p:cNvPr id="8" name="Straight Connector 7"/>
            <p:cNvCxnSpPr>
              <a:cxnSpLocks/>
            </p:cNvCxnSpPr>
            <p:nvPr/>
          </p:nvCxnSpPr>
          <p:spPr>
            <a:xfrm>
              <a:off x="365024" y="3725625"/>
              <a:ext cx="407966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a:cxnSpLocks/>
            </p:cNvCxnSpPr>
            <p:nvPr/>
          </p:nvCxnSpPr>
          <p:spPr>
            <a:xfrm>
              <a:off x="4597085" y="3725625"/>
              <a:ext cx="432785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496398"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5" name="Rectangle 34">
            <a:extLst>
              <a:ext uri="{FF2B5EF4-FFF2-40B4-BE49-F238E27FC236}">
                <a16:creationId xmlns:a16="http://schemas.microsoft.com/office/drawing/2014/main" id="{C25411EE-54C2-4E46-A3B0-DD72F3809CD0}"/>
              </a:ext>
            </a:extLst>
          </p:cNvPr>
          <p:cNvSpPr/>
          <p:nvPr/>
        </p:nvSpPr>
        <p:spPr>
          <a:xfrm>
            <a:off x="206400" y="180872"/>
            <a:ext cx="11913029" cy="646331"/>
          </a:xfrm>
          <a:prstGeom prst="rect">
            <a:avLst/>
          </a:prstGeom>
        </p:spPr>
        <p:txBody>
          <a:bodyPr wrap="square">
            <a:spAutoFit/>
          </a:bodyPr>
          <a:lstStyle/>
          <a:p>
            <a:pPr algn="ctr"/>
            <a:r>
              <a:rPr lang="en-US" sz="3600" b="1" dirty="0">
                <a:effectLst>
                  <a:outerShdw blurRad="50800" dist="76200" dir="2700000" algn="tl" rotWithShape="0">
                    <a:prstClr val="black">
                      <a:alpha val="40000"/>
                    </a:prstClr>
                  </a:outerShdw>
                </a:effectLst>
              </a:rPr>
              <a:t>Components of a Computer</a:t>
            </a:r>
            <a:endParaRPr lang="en-US" sz="2800" dirty="0">
              <a:effectLst>
                <a:outerShdw blurRad="50800" dist="38100" dir="2700000" algn="tl" rotWithShape="0">
                  <a:prstClr val="black">
                    <a:alpha val="40000"/>
                  </a:prstClr>
                </a:outerShdw>
              </a:effectLst>
            </a:endParaRPr>
          </a:p>
        </p:txBody>
      </p:sp>
      <p:cxnSp>
        <p:nvCxnSpPr>
          <p:cNvPr id="26" name="Straight Connector 25">
            <a:extLst>
              <a:ext uri="{FF2B5EF4-FFF2-40B4-BE49-F238E27FC236}">
                <a16:creationId xmlns:a16="http://schemas.microsoft.com/office/drawing/2014/main" id="{8B0057D3-9A51-1444-B4E2-AC83EF90EEBB}"/>
              </a:ext>
            </a:extLst>
          </p:cNvPr>
          <p:cNvCxnSpPr/>
          <p:nvPr/>
        </p:nvCxnSpPr>
        <p:spPr>
          <a:xfrm flipV="1">
            <a:off x="8027291" y="388387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0E4282F-4416-784E-935F-9DDCBFEFF6FD}"/>
              </a:ext>
            </a:extLst>
          </p:cNvPr>
          <p:cNvCxnSpPr/>
          <p:nvPr/>
        </p:nvCxnSpPr>
        <p:spPr>
          <a:xfrm flipV="1">
            <a:off x="8039069" y="132336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C72872-8497-AA41-ABE9-22208B010C60}"/>
              </a:ext>
            </a:extLst>
          </p:cNvPr>
          <p:cNvCxnSpPr/>
          <p:nvPr/>
        </p:nvCxnSpPr>
        <p:spPr>
          <a:xfrm flipV="1">
            <a:off x="10066543" y="389113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D2BA403-0B8B-D143-AF8E-B9D1EB66537B}"/>
              </a:ext>
            </a:extLst>
          </p:cNvPr>
          <p:cNvCxnSpPr/>
          <p:nvPr/>
        </p:nvCxnSpPr>
        <p:spPr>
          <a:xfrm flipV="1">
            <a:off x="10078321" y="133062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5C2ABF2-C744-784B-909E-4C27450FA215}"/>
              </a:ext>
            </a:extLst>
          </p:cNvPr>
          <p:cNvCxnSpPr/>
          <p:nvPr/>
        </p:nvCxnSpPr>
        <p:spPr>
          <a:xfrm flipV="1">
            <a:off x="1836949" y="384759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370BE20-C058-3D43-B645-430947E0E819}"/>
              </a:ext>
            </a:extLst>
          </p:cNvPr>
          <p:cNvCxnSpPr/>
          <p:nvPr/>
        </p:nvCxnSpPr>
        <p:spPr>
          <a:xfrm flipV="1">
            <a:off x="1848727" y="128708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883CEC3-7C8A-5E4F-BC59-3B8EFD9D68BB}"/>
              </a:ext>
            </a:extLst>
          </p:cNvPr>
          <p:cNvCxnSpPr/>
          <p:nvPr/>
        </p:nvCxnSpPr>
        <p:spPr>
          <a:xfrm flipV="1">
            <a:off x="3876201" y="385485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6699A06-0712-5944-A863-7A5C2C4CE5CF}"/>
              </a:ext>
            </a:extLst>
          </p:cNvPr>
          <p:cNvCxnSpPr/>
          <p:nvPr/>
        </p:nvCxnSpPr>
        <p:spPr>
          <a:xfrm flipV="1">
            <a:off x="3887979" y="1294344"/>
            <a:ext cx="0" cy="2450852"/>
          </a:xfrm>
          <a:prstGeom prst="line">
            <a:avLst/>
          </a:prstGeom>
          <a:ln w="28575"/>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264B4045-524A-DC43-9814-6A23E96EBC70}"/>
              </a:ext>
            </a:extLst>
          </p:cNvPr>
          <p:cNvSpPr/>
          <p:nvPr/>
        </p:nvSpPr>
        <p:spPr>
          <a:xfrm rot="16200000">
            <a:off x="-300663" y="1744178"/>
            <a:ext cx="2713124" cy="1398011"/>
          </a:xfrm>
          <a:prstGeom prst="rect">
            <a:avLst/>
          </a:prstGeom>
        </p:spPr>
        <p:txBody>
          <a:bodyPr wrap="square">
            <a:spAutoFit/>
          </a:bodyPr>
          <a:lstStyle/>
          <a:p>
            <a:pPr algn="ct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It is used to store all programs and data that will be processed by CPU. When the computer is turned off, the memory is lost.  </a:t>
            </a:r>
          </a:p>
        </p:txBody>
      </p:sp>
      <p:sp>
        <p:nvSpPr>
          <p:cNvPr id="3" name="Rectangle 2">
            <a:extLst>
              <a:ext uri="{FF2B5EF4-FFF2-40B4-BE49-F238E27FC236}">
                <a16:creationId xmlns:a16="http://schemas.microsoft.com/office/drawing/2014/main" id="{D89A6580-CF1A-DF4F-A87B-CE2684023A8E}"/>
              </a:ext>
            </a:extLst>
          </p:cNvPr>
          <p:cNvSpPr/>
          <p:nvPr/>
        </p:nvSpPr>
        <p:spPr>
          <a:xfrm rot="16200000">
            <a:off x="1459022" y="1758470"/>
            <a:ext cx="2741711" cy="1398011"/>
          </a:xfrm>
          <a:prstGeom prst="rect">
            <a:avLst/>
          </a:prstGeom>
        </p:spPr>
        <p:txBody>
          <a:bodyPr wrap="square">
            <a:spAutoFit/>
          </a:bodyPr>
          <a:lstStyle/>
          <a:p>
            <a:pPr algn="ct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Stores program files and data. Everything stays here even if the computer is turned off. This is used as permanent storage for the data.</a:t>
            </a:r>
          </a:p>
        </p:txBody>
      </p:sp>
      <p:sp>
        <p:nvSpPr>
          <p:cNvPr id="4" name="Rectangle 3">
            <a:extLst>
              <a:ext uri="{FF2B5EF4-FFF2-40B4-BE49-F238E27FC236}">
                <a16:creationId xmlns:a16="http://schemas.microsoft.com/office/drawing/2014/main" id="{468C14B3-AAB3-5044-AF2E-F85E47F91EB6}"/>
              </a:ext>
            </a:extLst>
          </p:cNvPr>
          <p:cNvSpPr/>
          <p:nvPr/>
        </p:nvSpPr>
        <p:spPr>
          <a:xfrm rot="16200000">
            <a:off x="3617133" y="1779040"/>
            <a:ext cx="2553247" cy="1409681"/>
          </a:xfrm>
          <a:prstGeom prst="rect">
            <a:avLst/>
          </a:prstGeom>
        </p:spPr>
        <p:txBody>
          <a:bodyPr wrap="square">
            <a:spAutoFit/>
          </a:bodyPr>
          <a:lstStyle/>
          <a:p>
            <a:pPr algn="ct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It is used to process data fast. It reads its data from the RAM and writes the results to the RAM when done.</a:t>
            </a:r>
          </a:p>
        </p:txBody>
      </p:sp>
      <p:sp>
        <p:nvSpPr>
          <p:cNvPr id="5" name="Rectangle 4">
            <a:extLst>
              <a:ext uri="{FF2B5EF4-FFF2-40B4-BE49-F238E27FC236}">
                <a16:creationId xmlns:a16="http://schemas.microsoft.com/office/drawing/2014/main" id="{15F24022-E0E0-BA46-B031-69543ECA2AD8}"/>
              </a:ext>
            </a:extLst>
          </p:cNvPr>
          <p:cNvSpPr/>
          <p:nvPr/>
        </p:nvSpPr>
        <p:spPr>
          <a:xfrm rot="16200000">
            <a:off x="5769376" y="1718812"/>
            <a:ext cx="2409371" cy="1477328"/>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It connects to the computer externally. It is used by the computer to take pictures.</a:t>
            </a:r>
            <a:endParaRPr lang="en-US" dirty="0"/>
          </a:p>
        </p:txBody>
      </p:sp>
      <p:sp>
        <p:nvSpPr>
          <p:cNvPr id="6" name="Rectangle 5">
            <a:extLst>
              <a:ext uri="{FF2B5EF4-FFF2-40B4-BE49-F238E27FC236}">
                <a16:creationId xmlns:a16="http://schemas.microsoft.com/office/drawing/2014/main" id="{6173CFA8-A88A-8445-94BE-332DB0B9F75B}"/>
              </a:ext>
            </a:extLst>
          </p:cNvPr>
          <p:cNvSpPr/>
          <p:nvPr/>
        </p:nvSpPr>
        <p:spPr>
          <a:xfrm rot="16200000">
            <a:off x="7875080" y="1948632"/>
            <a:ext cx="2305714" cy="1200329"/>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It supplies power to the different Personal Computer (PC) components.</a:t>
            </a:r>
            <a:endParaRPr lang="en-US" dirty="0"/>
          </a:p>
        </p:txBody>
      </p:sp>
      <p:sp>
        <p:nvSpPr>
          <p:cNvPr id="9" name="Rectangle 8">
            <a:extLst>
              <a:ext uri="{FF2B5EF4-FFF2-40B4-BE49-F238E27FC236}">
                <a16:creationId xmlns:a16="http://schemas.microsoft.com/office/drawing/2014/main" id="{6D72F871-4BB5-1B4E-B6AC-09F251C07378}"/>
              </a:ext>
            </a:extLst>
          </p:cNvPr>
          <p:cNvSpPr/>
          <p:nvPr/>
        </p:nvSpPr>
        <p:spPr>
          <a:xfrm rot="16200000">
            <a:off x="5600970" y="4657505"/>
            <a:ext cx="2552417" cy="830997"/>
          </a:xfrm>
          <a:prstGeom prst="rect">
            <a:avLst/>
          </a:prstGeom>
        </p:spPr>
        <p:txBody>
          <a:bodyPr wrap="square">
            <a:spAutoFit/>
          </a:bodyPr>
          <a:lstStyle/>
          <a:p>
            <a:pPr algn="ctr"/>
            <a:r>
              <a:rPr lang="en-US" sz="1600" dirty="0">
                <a:latin typeface="Calibri" panose="020F0502020204030204" pitchFamily="34" charset="0"/>
                <a:ea typeface="Calibri" panose="020F0502020204030204" pitchFamily="34" charset="0"/>
                <a:cs typeface="Times New Roman" panose="02020603050405020304" pitchFamily="18" charset="0"/>
              </a:rPr>
              <a:t>It is used to connect a Personal Computer (PC) to the internet.</a:t>
            </a:r>
            <a:endParaRPr lang="en-US" sz="1600" dirty="0"/>
          </a:p>
        </p:txBody>
      </p:sp>
      <p:sp>
        <p:nvSpPr>
          <p:cNvPr id="12" name="Rectangle 11">
            <a:extLst>
              <a:ext uri="{FF2B5EF4-FFF2-40B4-BE49-F238E27FC236}">
                <a16:creationId xmlns:a16="http://schemas.microsoft.com/office/drawing/2014/main" id="{66B218AF-8482-3748-8EB9-4DE24C3BB798}"/>
              </a:ext>
            </a:extLst>
          </p:cNvPr>
          <p:cNvSpPr/>
          <p:nvPr/>
        </p:nvSpPr>
        <p:spPr>
          <a:xfrm rot="16200000">
            <a:off x="9847715" y="1825675"/>
            <a:ext cx="2336800" cy="1477328"/>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This is a connector. You can plug a cable to it so as to connect to a cable model to access the internet.</a:t>
            </a:r>
            <a:endParaRPr lang="en-US" dirty="0"/>
          </a:p>
        </p:txBody>
      </p:sp>
      <p:sp>
        <p:nvSpPr>
          <p:cNvPr id="14" name="Rectangle 13">
            <a:extLst>
              <a:ext uri="{FF2B5EF4-FFF2-40B4-BE49-F238E27FC236}">
                <a16:creationId xmlns:a16="http://schemas.microsoft.com/office/drawing/2014/main" id="{CA7DADBF-8252-E94E-BF23-3C042E4A5124}"/>
              </a:ext>
            </a:extLst>
          </p:cNvPr>
          <p:cNvSpPr/>
          <p:nvPr/>
        </p:nvSpPr>
        <p:spPr>
          <a:xfrm rot="16200000">
            <a:off x="9758431" y="4524278"/>
            <a:ext cx="2311851" cy="1277786"/>
          </a:xfrm>
          <a:prstGeom prst="rect">
            <a:avLst/>
          </a:prstGeom>
        </p:spPr>
        <p:txBody>
          <a:bodyPr wrap="square">
            <a:spAutoFit/>
          </a:bodyPr>
          <a:lstStyle/>
          <a:p>
            <a:pPr algn="ct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It connects to the Raspberry Pi computer. It is then used to take pictures.</a:t>
            </a:r>
          </a:p>
        </p:txBody>
      </p:sp>
      <p:sp>
        <p:nvSpPr>
          <p:cNvPr id="15" name="Rectangle 14">
            <a:extLst>
              <a:ext uri="{FF2B5EF4-FFF2-40B4-BE49-F238E27FC236}">
                <a16:creationId xmlns:a16="http://schemas.microsoft.com/office/drawing/2014/main" id="{651E7431-FEF0-E248-BF15-C32057957ED9}"/>
              </a:ext>
            </a:extLst>
          </p:cNvPr>
          <p:cNvSpPr/>
          <p:nvPr/>
        </p:nvSpPr>
        <p:spPr>
          <a:xfrm rot="16200000">
            <a:off x="3655377" y="4341385"/>
            <a:ext cx="2478095" cy="1477328"/>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It is used to connect the CPU to the memory, the power, and all other computer components together.</a:t>
            </a:r>
            <a:endParaRPr lang="en-US" dirty="0"/>
          </a:p>
        </p:txBody>
      </p:sp>
      <p:sp>
        <p:nvSpPr>
          <p:cNvPr id="16" name="Rectangle 15">
            <a:extLst>
              <a:ext uri="{FF2B5EF4-FFF2-40B4-BE49-F238E27FC236}">
                <a16:creationId xmlns:a16="http://schemas.microsoft.com/office/drawing/2014/main" id="{E79A8942-C076-7B4B-BB8B-84537DA4E729}"/>
              </a:ext>
            </a:extLst>
          </p:cNvPr>
          <p:cNvSpPr/>
          <p:nvPr/>
        </p:nvSpPr>
        <p:spPr>
          <a:xfrm rot="16200000">
            <a:off x="23893" y="4333646"/>
            <a:ext cx="2103709" cy="1477328"/>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It is used to supply power to small computers (e.g., Raspberry Pi) or a mobile phone.</a:t>
            </a:r>
            <a:endParaRPr lang="en-US" dirty="0"/>
          </a:p>
        </p:txBody>
      </p:sp>
      <p:sp>
        <p:nvSpPr>
          <p:cNvPr id="17" name="Rectangle 16">
            <a:extLst>
              <a:ext uri="{FF2B5EF4-FFF2-40B4-BE49-F238E27FC236}">
                <a16:creationId xmlns:a16="http://schemas.microsoft.com/office/drawing/2014/main" id="{ED0C3928-7108-F445-9488-572231FA714E}"/>
              </a:ext>
            </a:extLst>
          </p:cNvPr>
          <p:cNvSpPr/>
          <p:nvPr/>
        </p:nvSpPr>
        <p:spPr>
          <a:xfrm rot="16200000">
            <a:off x="1703093" y="4441397"/>
            <a:ext cx="2252295" cy="1200329"/>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It is used to store data securely. The data is not lost when the device is turned off. </a:t>
            </a:r>
            <a:endParaRPr lang="en-US" dirty="0"/>
          </a:p>
        </p:txBody>
      </p:sp>
      <p:sp>
        <p:nvSpPr>
          <p:cNvPr id="18" name="Rectangle 17">
            <a:extLst>
              <a:ext uri="{FF2B5EF4-FFF2-40B4-BE49-F238E27FC236}">
                <a16:creationId xmlns:a16="http://schemas.microsoft.com/office/drawing/2014/main" id="{573EFBEC-4F75-AF41-8DAF-79AA94AE3EDD}"/>
              </a:ext>
            </a:extLst>
          </p:cNvPr>
          <p:cNvSpPr/>
          <p:nvPr/>
        </p:nvSpPr>
        <p:spPr>
          <a:xfrm rot="16200000">
            <a:off x="7917975" y="4374956"/>
            <a:ext cx="2291095" cy="1323439"/>
          </a:xfrm>
          <a:prstGeom prst="rect">
            <a:avLst/>
          </a:prstGeom>
        </p:spPr>
        <p:txBody>
          <a:bodyPr wrap="square">
            <a:spAutoFit/>
          </a:bodyPr>
          <a:lstStyle/>
          <a:p>
            <a:pPr algn="ctr"/>
            <a:r>
              <a:rPr lang="en-US" sz="1600" dirty="0">
                <a:latin typeface="Calibri" panose="020F0502020204030204" pitchFamily="34" charset="0"/>
                <a:ea typeface="Calibri" panose="020F0502020204030204" pitchFamily="34" charset="0"/>
                <a:cs typeface="Times New Roman" panose="02020603050405020304" pitchFamily="18" charset="0"/>
              </a:rPr>
              <a:t>This is the brain of the computer. It tells everyone else what to do. It also performs mathematical operations</a:t>
            </a:r>
            <a:endParaRPr lang="en-US" sz="1600" dirty="0"/>
          </a:p>
        </p:txBody>
      </p:sp>
    </p:spTree>
    <p:extLst>
      <p:ext uri="{BB962C8B-B14F-4D97-AF65-F5344CB8AC3E}">
        <p14:creationId xmlns:p14="http://schemas.microsoft.com/office/powerpoint/2010/main" val="237711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19314" y="1316106"/>
            <a:ext cx="11654972" cy="5011360"/>
            <a:chOff x="365024" y="1301464"/>
            <a:chExt cx="8559913" cy="4835686"/>
          </a:xfrm>
        </p:grpSpPr>
        <p:cxnSp>
          <p:nvCxnSpPr>
            <p:cNvPr id="8" name="Straight Connector 7"/>
            <p:cNvCxnSpPr>
              <a:cxnSpLocks/>
            </p:cNvCxnSpPr>
            <p:nvPr/>
          </p:nvCxnSpPr>
          <p:spPr>
            <a:xfrm>
              <a:off x="365024" y="3725625"/>
              <a:ext cx="407966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a:cxnSpLocks/>
            </p:cNvCxnSpPr>
            <p:nvPr/>
          </p:nvCxnSpPr>
          <p:spPr>
            <a:xfrm>
              <a:off x="4597085" y="3725625"/>
              <a:ext cx="432785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496398"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5" name="Rectangle 34">
            <a:extLst>
              <a:ext uri="{FF2B5EF4-FFF2-40B4-BE49-F238E27FC236}">
                <a16:creationId xmlns:a16="http://schemas.microsoft.com/office/drawing/2014/main" id="{C25411EE-54C2-4E46-A3B0-DD72F3809CD0}"/>
              </a:ext>
            </a:extLst>
          </p:cNvPr>
          <p:cNvSpPr/>
          <p:nvPr/>
        </p:nvSpPr>
        <p:spPr>
          <a:xfrm>
            <a:off x="206400" y="180872"/>
            <a:ext cx="11913029" cy="646331"/>
          </a:xfrm>
          <a:prstGeom prst="rect">
            <a:avLst/>
          </a:prstGeom>
        </p:spPr>
        <p:txBody>
          <a:bodyPr wrap="square">
            <a:spAutoFit/>
          </a:bodyPr>
          <a:lstStyle/>
          <a:p>
            <a:pPr algn="ctr"/>
            <a:r>
              <a:rPr lang="en-US" sz="3600" b="1" dirty="0">
                <a:effectLst>
                  <a:outerShdw blurRad="50800" dist="76200" dir="2700000" algn="tl" rotWithShape="0">
                    <a:prstClr val="black">
                      <a:alpha val="40000"/>
                    </a:prstClr>
                  </a:outerShdw>
                </a:effectLst>
              </a:rPr>
              <a:t>Components of a Computer</a:t>
            </a:r>
            <a:endParaRPr lang="en-US" sz="2800" dirty="0">
              <a:effectLst>
                <a:outerShdw blurRad="50800" dist="38100" dir="2700000" algn="tl" rotWithShape="0">
                  <a:prstClr val="black">
                    <a:alpha val="40000"/>
                  </a:prstClr>
                </a:outerShdw>
              </a:effectLst>
            </a:endParaRPr>
          </a:p>
        </p:txBody>
      </p:sp>
      <p:cxnSp>
        <p:nvCxnSpPr>
          <p:cNvPr id="26" name="Straight Connector 25">
            <a:extLst>
              <a:ext uri="{FF2B5EF4-FFF2-40B4-BE49-F238E27FC236}">
                <a16:creationId xmlns:a16="http://schemas.microsoft.com/office/drawing/2014/main" id="{8B0057D3-9A51-1444-B4E2-AC83EF90EEBB}"/>
              </a:ext>
            </a:extLst>
          </p:cNvPr>
          <p:cNvCxnSpPr/>
          <p:nvPr/>
        </p:nvCxnSpPr>
        <p:spPr>
          <a:xfrm flipV="1">
            <a:off x="8027291" y="388387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0E4282F-4416-784E-935F-9DDCBFEFF6FD}"/>
              </a:ext>
            </a:extLst>
          </p:cNvPr>
          <p:cNvCxnSpPr/>
          <p:nvPr/>
        </p:nvCxnSpPr>
        <p:spPr>
          <a:xfrm flipV="1">
            <a:off x="8039069" y="132336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C72872-8497-AA41-ABE9-22208B010C60}"/>
              </a:ext>
            </a:extLst>
          </p:cNvPr>
          <p:cNvCxnSpPr/>
          <p:nvPr/>
        </p:nvCxnSpPr>
        <p:spPr>
          <a:xfrm flipV="1">
            <a:off x="10066543" y="389113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D2BA403-0B8B-D143-AF8E-B9D1EB66537B}"/>
              </a:ext>
            </a:extLst>
          </p:cNvPr>
          <p:cNvCxnSpPr/>
          <p:nvPr/>
        </p:nvCxnSpPr>
        <p:spPr>
          <a:xfrm flipV="1">
            <a:off x="10078321" y="133062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5C2ABF2-C744-784B-909E-4C27450FA215}"/>
              </a:ext>
            </a:extLst>
          </p:cNvPr>
          <p:cNvCxnSpPr/>
          <p:nvPr/>
        </p:nvCxnSpPr>
        <p:spPr>
          <a:xfrm flipV="1">
            <a:off x="1836949" y="384759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370BE20-C058-3D43-B645-430947E0E819}"/>
              </a:ext>
            </a:extLst>
          </p:cNvPr>
          <p:cNvCxnSpPr/>
          <p:nvPr/>
        </p:nvCxnSpPr>
        <p:spPr>
          <a:xfrm flipV="1">
            <a:off x="1848727" y="128708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883CEC3-7C8A-5E4F-BC59-3B8EFD9D68BB}"/>
              </a:ext>
            </a:extLst>
          </p:cNvPr>
          <p:cNvCxnSpPr/>
          <p:nvPr/>
        </p:nvCxnSpPr>
        <p:spPr>
          <a:xfrm flipV="1">
            <a:off x="3876201" y="385485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6699A06-0712-5944-A863-7A5C2C4CE5CF}"/>
              </a:ext>
            </a:extLst>
          </p:cNvPr>
          <p:cNvCxnSpPr/>
          <p:nvPr/>
        </p:nvCxnSpPr>
        <p:spPr>
          <a:xfrm flipV="1">
            <a:off x="3887979" y="1294344"/>
            <a:ext cx="0" cy="2450852"/>
          </a:xfrm>
          <a:prstGeom prst="line">
            <a:avLst/>
          </a:prstGeom>
          <a:ln w="28575"/>
        </p:spPr>
        <p:style>
          <a:lnRef idx="1">
            <a:schemeClr val="dk1"/>
          </a:lnRef>
          <a:fillRef idx="0">
            <a:schemeClr val="dk1"/>
          </a:fillRef>
          <a:effectRef idx="0">
            <a:schemeClr val="dk1"/>
          </a:effectRef>
          <a:fontRef idx="minor">
            <a:schemeClr val="tx1"/>
          </a:fontRef>
        </p:style>
      </p:cxnSp>
      <p:pic>
        <p:nvPicPr>
          <p:cNvPr id="21" name="Picture 20" descr="C:\Users\Jessica\Downloads\parts_0002.png">
            <a:extLst>
              <a:ext uri="{FF2B5EF4-FFF2-40B4-BE49-F238E27FC236}">
                <a16:creationId xmlns:a16="http://schemas.microsoft.com/office/drawing/2014/main" id="{94294B7A-4E72-A041-B392-783E641F1F09}"/>
              </a:ext>
            </a:extLst>
          </p:cNvPr>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1285" t="73881" r="36813" b="13664"/>
          <a:stretch/>
        </p:blipFill>
        <p:spPr bwMode="auto">
          <a:xfrm>
            <a:off x="148343" y="2075543"/>
            <a:ext cx="1656837" cy="1343458"/>
          </a:xfrm>
          <a:prstGeom prst="rect">
            <a:avLst/>
          </a:prstGeom>
          <a:noFill/>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DC353E08-B8E2-844A-84ED-2ABF901ADFD3}"/>
              </a:ext>
            </a:extLst>
          </p:cNvPr>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1935" t="19879" r="27392" b="59722"/>
          <a:stretch/>
        </p:blipFill>
        <p:spPr bwMode="auto">
          <a:xfrm>
            <a:off x="1996201" y="1533822"/>
            <a:ext cx="1744305" cy="2109770"/>
          </a:xfrm>
          <a:prstGeom prst="rect">
            <a:avLst/>
          </a:prstGeom>
          <a:noFill/>
          <a:ln>
            <a:noFill/>
          </a:ln>
          <a:extLst>
            <a:ext uri="{53640926-AAD7-44D8-BBD7-CCE9431645EC}">
              <a14:shadowObscured xmlns:a14="http://schemas.microsoft.com/office/drawing/2010/main"/>
            </a:ext>
          </a:extLst>
        </p:spPr>
      </p:pic>
      <p:grpSp>
        <p:nvGrpSpPr>
          <p:cNvPr id="3" name="Group 2">
            <a:extLst>
              <a:ext uri="{FF2B5EF4-FFF2-40B4-BE49-F238E27FC236}">
                <a16:creationId xmlns:a16="http://schemas.microsoft.com/office/drawing/2014/main" id="{DDFC86EF-BF8F-C946-AFAC-E4AA4989DD3B}"/>
              </a:ext>
            </a:extLst>
          </p:cNvPr>
          <p:cNvGrpSpPr/>
          <p:nvPr/>
        </p:nvGrpSpPr>
        <p:grpSpPr>
          <a:xfrm>
            <a:off x="3955549" y="1772350"/>
            <a:ext cx="1824208" cy="1572193"/>
            <a:chOff x="3955549" y="1772350"/>
            <a:chExt cx="1824208" cy="1572193"/>
          </a:xfrm>
        </p:grpSpPr>
        <p:pic>
          <p:nvPicPr>
            <p:cNvPr id="23" name="Picture 22" descr="C:\Users\Jessica\Downloads\parts_0002.png">
              <a:extLst>
                <a:ext uri="{FF2B5EF4-FFF2-40B4-BE49-F238E27FC236}">
                  <a16:creationId xmlns:a16="http://schemas.microsoft.com/office/drawing/2014/main" id="{1C5B52F8-4647-4F48-A1E8-66A0C4918D86}"/>
                </a:ext>
              </a:extLst>
            </p:cNvPr>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7140" t="31662" r="66477" b="48041"/>
            <a:stretch/>
          </p:blipFill>
          <p:spPr bwMode="auto">
            <a:xfrm>
              <a:off x="3955549" y="1772350"/>
              <a:ext cx="1824208" cy="1565954"/>
            </a:xfrm>
            <a:prstGeom prst="rect">
              <a:avLst/>
            </a:prstGeom>
            <a:noFill/>
            <a:ln>
              <a:noFill/>
            </a:ln>
            <a:extLst>
              <a:ext uri="{53640926-AAD7-44D8-BBD7-CCE9431645EC}">
                <a14:shadowObscured xmlns:a14="http://schemas.microsoft.com/office/drawing/2010/main"/>
              </a:ext>
            </a:extLst>
          </p:spPr>
        </p:pic>
        <p:sp>
          <p:nvSpPr>
            <p:cNvPr id="24" name="Rectangle 23">
              <a:extLst>
                <a:ext uri="{FF2B5EF4-FFF2-40B4-BE49-F238E27FC236}">
                  <a16:creationId xmlns:a16="http://schemas.microsoft.com/office/drawing/2014/main" id="{3B4EFFB2-7720-8C45-BB81-474A25CB4242}"/>
                </a:ext>
              </a:extLst>
            </p:cNvPr>
            <p:cNvSpPr/>
            <p:nvPr/>
          </p:nvSpPr>
          <p:spPr>
            <a:xfrm>
              <a:off x="5167118" y="2990518"/>
              <a:ext cx="383540" cy="354025"/>
            </a:xfrm>
            <a:prstGeom prst="rect">
              <a:avLst/>
            </a:prstGeom>
            <a:solidFill>
              <a:schemeClr val="bg1">
                <a:lumMod val="95000"/>
              </a:schemeClr>
            </a:solidFill>
            <a:ln>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25" name="Picture 24">
            <a:extLst>
              <a:ext uri="{FF2B5EF4-FFF2-40B4-BE49-F238E27FC236}">
                <a16:creationId xmlns:a16="http://schemas.microsoft.com/office/drawing/2014/main" id="{30417103-F86B-414C-8BB6-CF4E54EC9398}"/>
              </a:ext>
            </a:extLst>
          </p:cNvPr>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5504" t="41704" r="33984" b="39096"/>
          <a:stretch/>
        </p:blipFill>
        <p:spPr bwMode="auto">
          <a:xfrm>
            <a:off x="6011593" y="1316112"/>
            <a:ext cx="1954906" cy="2450852"/>
          </a:xfrm>
          <a:prstGeom prst="rect">
            <a:avLst/>
          </a:prstGeom>
          <a:noFill/>
          <a:ln>
            <a:noFill/>
          </a:ln>
          <a:extLst>
            <a:ext uri="{53640926-AAD7-44D8-BBD7-CCE9431645EC}">
              <a14:shadowObscured xmlns:a14="http://schemas.microsoft.com/office/drawing/2010/main"/>
            </a:ext>
          </a:extLst>
        </p:spPr>
      </p:pic>
      <p:pic>
        <p:nvPicPr>
          <p:cNvPr id="29" name="Picture 28">
            <a:extLst>
              <a:ext uri="{FF2B5EF4-FFF2-40B4-BE49-F238E27FC236}">
                <a16:creationId xmlns:a16="http://schemas.microsoft.com/office/drawing/2014/main" id="{BA61F803-534B-6243-8ACA-093DB1648EFB}"/>
              </a:ext>
            </a:extLst>
          </p:cNvPr>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273" t="63670" r="12242" b="16763"/>
          <a:stretch/>
        </p:blipFill>
        <p:spPr bwMode="auto">
          <a:xfrm>
            <a:off x="8080523" y="1911210"/>
            <a:ext cx="1927963" cy="1574730"/>
          </a:xfrm>
          <a:prstGeom prst="rect">
            <a:avLst/>
          </a:prstGeom>
          <a:noFill/>
          <a:ln>
            <a:noFill/>
          </a:ln>
          <a:extLst>
            <a:ext uri="{53640926-AAD7-44D8-BBD7-CCE9431645EC}">
              <a14:shadowObscured xmlns:a14="http://schemas.microsoft.com/office/drawing/2010/main"/>
            </a:ext>
          </a:extLst>
        </p:spPr>
      </p:pic>
      <p:pic>
        <p:nvPicPr>
          <p:cNvPr id="30" name="Picture 29">
            <a:extLst>
              <a:ext uri="{FF2B5EF4-FFF2-40B4-BE49-F238E27FC236}">
                <a16:creationId xmlns:a16="http://schemas.microsoft.com/office/drawing/2014/main" id="{EAA51FDF-E2AB-E149-9B6F-06D7C815BBF6}"/>
              </a:ext>
            </a:extLst>
          </p:cNvPr>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390" t="86473" r="21427"/>
          <a:stretch/>
        </p:blipFill>
        <p:spPr bwMode="auto">
          <a:xfrm>
            <a:off x="5981413" y="4393081"/>
            <a:ext cx="2016847" cy="1557776"/>
          </a:xfrm>
          <a:prstGeom prst="rect">
            <a:avLst/>
          </a:prstGeom>
          <a:noFill/>
          <a:ln>
            <a:noFill/>
          </a:ln>
          <a:extLst>
            <a:ext uri="{53640926-AAD7-44D8-BBD7-CCE9431645EC}">
              <a14:shadowObscured xmlns:a14="http://schemas.microsoft.com/office/drawing/2010/main"/>
            </a:ext>
          </a:extLst>
        </p:spPr>
      </p:pic>
      <p:pic>
        <p:nvPicPr>
          <p:cNvPr id="31" name="Picture 30">
            <a:extLst>
              <a:ext uri="{FF2B5EF4-FFF2-40B4-BE49-F238E27FC236}">
                <a16:creationId xmlns:a16="http://schemas.microsoft.com/office/drawing/2014/main" id="{91E7E1AD-43EC-5D4F-ADAC-FD6988635162}"/>
              </a:ext>
            </a:extLst>
          </p:cNvPr>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088" t="66534" r="24887" b="19759"/>
          <a:stretch/>
        </p:blipFill>
        <p:spPr bwMode="auto">
          <a:xfrm>
            <a:off x="10247085" y="1835943"/>
            <a:ext cx="1553029" cy="1751595"/>
          </a:xfrm>
          <a:prstGeom prst="rect">
            <a:avLst/>
          </a:prstGeom>
          <a:noFill/>
          <a:ln>
            <a:noFill/>
          </a:ln>
          <a:extLst>
            <a:ext uri="{53640926-AAD7-44D8-BBD7-CCE9431645EC}">
              <a14:shadowObscured xmlns:a14="http://schemas.microsoft.com/office/drawing/2010/main"/>
            </a:ext>
          </a:extLst>
        </p:spPr>
      </p:pic>
      <p:pic>
        <p:nvPicPr>
          <p:cNvPr id="33" name="Picture 32">
            <a:extLst>
              <a:ext uri="{FF2B5EF4-FFF2-40B4-BE49-F238E27FC236}">
                <a16:creationId xmlns:a16="http://schemas.microsoft.com/office/drawing/2014/main" id="{ABBD0E15-7C14-FD48-A53B-9609607B75CD}"/>
              </a:ext>
            </a:extLst>
          </p:cNvPr>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7405" t="83167" r="20896"/>
          <a:stretch/>
        </p:blipFill>
        <p:spPr bwMode="auto">
          <a:xfrm>
            <a:off x="10348686" y="4393081"/>
            <a:ext cx="1349829" cy="1449227"/>
          </a:xfrm>
          <a:prstGeom prst="rect">
            <a:avLst/>
          </a:prstGeom>
          <a:noFill/>
          <a:ln>
            <a:noFill/>
          </a:ln>
          <a:extLst>
            <a:ext uri="{53640926-AAD7-44D8-BBD7-CCE9431645EC}">
              <a14:shadowObscured xmlns:a14="http://schemas.microsoft.com/office/drawing/2010/main"/>
            </a:ext>
          </a:extLst>
        </p:spPr>
      </p:pic>
      <p:pic>
        <p:nvPicPr>
          <p:cNvPr id="36" name="Picture 35" descr="C:\Users\Jessica\Downloads\parts_0002.png">
            <a:extLst>
              <a:ext uri="{FF2B5EF4-FFF2-40B4-BE49-F238E27FC236}">
                <a16:creationId xmlns:a16="http://schemas.microsoft.com/office/drawing/2014/main" id="{EBA3DDE3-C47D-4A4E-AC98-5F1AF7EDB292}"/>
              </a:ext>
            </a:extLst>
          </p:cNvPr>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6200" y="4121124"/>
            <a:ext cx="2068293" cy="1829733"/>
          </a:xfrm>
          <a:prstGeom prst="rect">
            <a:avLst/>
          </a:prstGeom>
          <a:noFill/>
          <a:ln>
            <a:noFill/>
          </a:ln>
        </p:spPr>
      </p:pic>
      <p:pic>
        <p:nvPicPr>
          <p:cNvPr id="41" name="Picture 40">
            <a:extLst>
              <a:ext uri="{FF2B5EF4-FFF2-40B4-BE49-F238E27FC236}">
                <a16:creationId xmlns:a16="http://schemas.microsoft.com/office/drawing/2014/main" id="{39289916-0506-9C4F-B7D1-7184B29A91EA}"/>
              </a:ext>
            </a:extLst>
          </p:cNvPr>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9827" t="46572" r="16302" b="39484"/>
          <a:stretch/>
        </p:blipFill>
        <p:spPr bwMode="auto">
          <a:xfrm>
            <a:off x="160969" y="4517551"/>
            <a:ext cx="1633583" cy="1216857"/>
          </a:xfrm>
          <a:prstGeom prst="rect">
            <a:avLst/>
          </a:prstGeom>
          <a:noFill/>
          <a:ln>
            <a:noFill/>
          </a:ln>
          <a:extLst>
            <a:ext uri="{53640926-AAD7-44D8-BBD7-CCE9431645EC}">
              <a14:shadowObscured xmlns:a14="http://schemas.microsoft.com/office/drawing/2010/main"/>
            </a:ext>
          </a:extLst>
        </p:spPr>
      </p:pic>
      <p:pic>
        <p:nvPicPr>
          <p:cNvPr id="42" name="Picture 41">
            <a:extLst>
              <a:ext uri="{FF2B5EF4-FFF2-40B4-BE49-F238E27FC236}">
                <a16:creationId xmlns:a16="http://schemas.microsoft.com/office/drawing/2014/main" id="{0A80CB04-B184-D84A-8580-9167D12D02B2}"/>
              </a:ext>
            </a:extLst>
          </p:cNvPr>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1274" r="20304" b="81540"/>
          <a:stretch/>
        </p:blipFill>
        <p:spPr bwMode="auto">
          <a:xfrm>
            <a:off x="2018640" y="4150328"/>
            <a:ext cx="1575417" cy="2085061"/>
          </a:xfrm>
          <a:prstGeom prst="rect">
            <a:avLst/>
          </a:prstGeom>
          <a:noFill/>
          <a:ln>
            <a:noFill/>
          </a:ln>
          <a:extLst>
            <a:ext uri="{53640926-AAD7-44D8-BBD7-CCE9431645EC}">
              <a14:shadowObscured xmlns:a14="http://schemas.microsoft.com/office/drawing/2010/main"/>
            </a:ext>
          </a:extLst>
        </p:spPr>
      </p:pic>
      <p:pic>
        <p:nvPicPr>
          <p:cNvPr id="43" name="Picture 42">
            <a:extLst>
              <a:ext uri="{FF2B5EF4-FFF2-40B4-BE49-F238E27FC236}">
                <a16:creationId xmlns:a16="http://schemas.microsoft.com/office/drawing/2014/main" id="{9633EA5B-66AE-E24D-8987-0EFAB3D47146}"/>
              </a:ext>
            </a:extLst>
          </p:cNvPr>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693" t="24428" r="10975" b="61678"/>
          <a:stretch/>
        </p:blipFill>
        <p:spPr bwMode="auto">
          <a:xfrm>
            <a:off x="8208983" y="4393081"/>
            <a:ext cx="1701702" cy="118684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774489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43583</TotalTime>
  <Words>2481</Words>
  <Application>Microsoft Macintosh PowerPoint</Application>
  <PresentationFormat>Widescreen</PresentationFormat>
  <Paragraphs>210</Paragraphs>
  <Slides>15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 Unicode MS</vt:lpstr>
      <vt:lpstr>Arial</vt:lpstr>
      <vt:lpstr>Calibri</vt:lpstr>
      <vt:lpstr>Courier New</vt:lpstr>
      <vt:lpstr>Gill Sans MT</vt:lpstr>
      <vt:lpstr>Times New Roman</vt:lpstr>
      <vt:lpstr>Parcel</vt:lpstr>
      <vt:lpstr>AOLME Curriculum SESSION 1</vt:lpstr>
      <vt:lpstr>Level 1</vt:lpstr>
      <vt:lpstr>Basics of Raspberry PI and Linux</vt:lpstr>
      <vt:lpstr>Selected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AOLME Curriculum</dc:title>
  <dc:creator>Carlos Lopez Leiva</dc:creator>
  <cp:lastModifiedBy>Carlos Lopez Leiva</cp:lastModifiedBy>
  <cp:revision>199</cp:revision>
  <dcterms:created xsi:type="dcterms:W3CDTF">2017-05-22T00:10:34Z</dcterms:created>
  <dcterms:modified xsi:type="dcterms:W3CDTF">2018-02-02T05:02:22Z</dcterms:modified>
</cp:coreProperties>
</file>